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sldIdLst>
    <p:sldId id="324" r:id="rId2"/>
    <p:sldId id="312" r:id="rId3"/>
    <p:sldId id="321" r:id="rId4"/>
    <p:sldId id="265" r:id="rId5"/>
    <p:sldId id="261" r:id="rId6"/>
    <p:sldId id="318" r:id="rId7"/>
    <p:sldId id="326" r:id="rId8"/>
    <p:sldId id="315" r:id="rId9"/>
    <p:sldId id="319" r:id="rId10"/>
    <p:sldId id="320" r:id="rId11"/>
    <p:sldId id="266" r:id="rId12"/>
    <p:sldId id="267" r:id="rId13"/>
    <p:sldId id="316" r:id="rId14"/>
    <p:sldId id="322" r:id="rId15"/>
    <p:sldId id="323" r:id="rId16"/>
    <p:sldId id="325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7FA1E"/>
    <a:srgbClr val="F8FAB3"/>
    <a:srgbClr val="FA027A"/>
    <a:srgbClr val="FAFAF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2787"/>
    <p:restoredTop sz="90924" autoAdjust="0"/>
  </p:normalViewPr>
  <p:slideViewPr>
    <p:cSldViewPr>
      <p:cViewPr varScale="1">
        <p:scale>
          <a:sx n="67" d="100"/>
          <a:sy n="67" d="100"/>
        </p:scale>
        <p:origin x="-90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234B9-057C-4296-BA66-FB698576EDB1}" type="datetimeFigureOut">
              <a:rPr lang="en-US" smtClean="0"/>
              <a:pPr/>
              <a:t>12/30/2010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1A295C-CA2D-47CB-833A-8321EF938C6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9B28E-609E-4B46-BDCA-012068B06A2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9B28E-609E-4B46-BDCA-012068B06A25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3C74DB-ED09-4D90-88E9-5285DC3A3C2C}" type="slidenum">
              <a:rPr lang="en-US"/>
              <a:pPr/>
              <a:t>13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81ED9-F96F-4C0D-B426-C3EB5AFDA2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060F7E-ECF5-4D52-AF75-47196703C4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5A415F-D41D-47E8-9A8E-B3CCAF84F0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C771F0-2B0D-409D-8611-B9D5933499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D03F5B-BE54-4012-A683-C3210C05AC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AF3EED-1F0E-4B28-93FF-16F2AAF3CC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DDDE7A-4BE0-4A13-A87F-62E4706359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E84B0F-E53D-40E0-8EA2-D231C91AA0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4B2A0C-BE55-407C-A7AE-900A9CB60C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AA70D7-1CAF-4BE7-9935-298013F069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A7C288-433A-4B8C-9F30-E46447EFFA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7ED1539-657A-4594-B248-7280BEECE1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63A1652-FFC1-4F4F-90E2-06E9A125AD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D0FF77A-7155-4123-BE40-5FC3DE4E66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FBC94AE-2537-49B8-B875-5DC1C65E16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082EC26-76F2-43CF-8867-9AA458ABBF98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netconnect.com/cat/byzantium/html/frameset.htm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8.jpeg"/><Relationship Id="rId4" Type="http://schemas.openxmlformats.org/officeDocument/2006/relationships/hyperlink" Target="http://www.wsu.edu:8080/~dee/OTTOMAN/OTTOMAN1.HTM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lex\Desktop\BYZANTINE_EMPIRE_-_476_AD_-_1453_AD.wmv" TargetMode="Externa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486400"/>
            <a:ext cx="7772400" cy="1143000"/>
          </a:xfrm>
          <a:solidFill>
            <a:srgbClr val="F8FAB3"/>
          </a:solidFill>
          <a:ln w="38100">
            <a:solidFill>
              <a:schemeClr val="accent4">
                <a:lumMod val="10000"/>
              </a:schemeClr>
            </a:solidFill>
          </a:ln>
        </p:spPr>
        <p:txBody>
          <a:bodyPr/>
          <a:lstStyle/>
          <a:p>
            <a:r>
              <a:rPr lang="en-US" sz="4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Extra Bold" pitchFamily="34" charset="0"/>
              </a:rPr>
              <a:t>Byzantine Empire (330-1453)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bertus Extra 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AIM: Did the Roman Empire really end or was it reborn? </a:t>
            </a:r>
            <a:endParaRPr lang="en-US" b="1" dirty="0">
              <a:solidFill>
                <a:schemeClr val="accent4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53200" y="0"/>
            <a:ext cx="2362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4">
                    <a:lumMod val="10000"/>
                  </a:schemeClr>
                </a:solidFill>
              </a:rPr>
              <a:t>Do Now: Constantinople &amp; Geography Worksheet </a:t>
            </a:r>
            <a:endParaRPr lang="en-US" b="1" dirty="0">
              <a:solidFill>
                <a:schemeClr val="accent4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3" cstate="print"/>
          <a:srcRect l="1584" t="4839" r="198" b="14516"/>
          <a:stretch>
            <a:fillRect/>
          </a:stretch>
        </p:blipFill>
        <p:spPr bwMode="auto">
          <a:xfrm>
            <a:off x="3657600" y="1752600"/>
            <a:ext cx="5029200" cy="464820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4995" name="Picture 3" descr="justinia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429000"/>
            <a:ext cx="2590800" cy="3124200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84996" name="Text Box 4"/>
          <p:cNvSpPr txBox="1">
            <a:spLocks noChangeArrowheads="1"/>
          </p:cNvSpPr>
          <p:nvPr/>
        </p:nvSpPr>
        <p:spPr bwMode="auto">
          <a:xfrm>
            <a:off x="3657600" y="609600"/>
            <a:ext cx="5029200" cy="646331"/>
          </a:xfrm>
          <a:prstGeom prst="rect">
            <a:avLst/>
          </a:prstGeom>
          <a:gradFill rotWithShape="0">
            <a:gsLst>
              <a:gs pos="0">
                <a:srgbClr val="993300">
                  <a:gamma/>
                  <a:shade val="46275"/>
                  <a:invGamma/>
                </a:srgbClr>
              </a:gs>
              <a:gs pos="50000">
                <a:srgbClr val="993300"/>
              </a:gs>
              <a:gs pos="100000">
                <a:srgbClr val="993300">
                  <a:gamma/>
                  <a:shade val="46275"/>
                  <a:invGamma/>
                </a:srgbClr>
              </a:gs>
            </a:gsLst>
            <a:lin ang="5400000" scaled="1"/>
          </a:gra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Emperor Justinian</a:t>
            </a:r>
          </a:p>
        </p:txBody>
      </p:sp>
      <p:pic>
        <p:nvPicPr>
          <p:cNvPr id="84997" name="Picture 5" descr="justinian"/>
          <p:cNvPicPr>
            <a:picLocks noChangeAspect="1" noChangeArrowheads="1"/>
          </p:cNvPicPr>
          <p:nvPr/>
        </p:nvPicPr>
        <p:blipFill>
          <a:blip r:embed="rId5" cstate="print"/>
          <a:srcRect l="2519" t="2777" r="1732" b="2777"/>
          <a:stretch>
            <a:fillRect/>
          </a:stretch>
        </p:blipFill>
        <p:spPr bwMode="auto">
          <a:xfrm>
            <a:off x="381000" y="304800"/>
            <a:ext cx="2971800" cy="2895600"/>
          </a:xfrm>
          <a:prstGeom prst="rect">
            <a:avLst/>
          </a:prstGeom>
          <a:noFill/>
          <a:ln w="57150">
            <a:solidFill>
              <a:srgbClr val="0033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Age of Justinian (</a:t>
            </a:r>
            <a:r>
              <a:rPr lang="en-US" dirty="0" smtClean="0"/>
              <a:t>527-575</a:t>
            </a:r>
            <a:r>
              <a:rPr lang="en-US" dirty="0"/>
              <a:t>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536</a:t>
            </a:r>
            <a:r>
              <a:rPr lang="en-US" sz="2400" dirty="0"/>
              <a:t>: </a:t>
            </a:r>
            <a:r>
              <a:rPr lang="en-US" sz="2400" dirty="0" smtClean="0"/>
              <a:t>Re-conquest </a:t>
            </a:r>
            <a:r>
              <a:rPr lang="en-US" sz="2400" dirty="0"/>
              <a:t>of Rome and much of Italy took many years.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North Africa and the Spanish coast were easily conquered.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Victories over </a:t>
            </a:r>
            <a:r>
              <a:rPr lang="en-US" sz="2400" dirty="0" smtClean="0"/>
              <a:t>Persia </a:t>
            </a:r>
            <a:r>
              <a:rPr lang="en-US" sz="2400" dirty="0"/>
              <a:t>in the east consolidate the borders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12294" name="Picture 6" descr="180px-Justinian.jpg                                            00386D39Macintosh HD                   BC87893D: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935538" y="1981200"/>
            <a:ext cx="3233737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1524000" y="6172200"/>
            <a:ext cx="6286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err="1"/>
              <a:t>Hagia</a:t>
            </a:r>
            <a:r>
              <a:rPr lang="en-US" dirty="0"/>
              <a:t> Sophia, Church of the Holy Wisdom, 6th c.</a:t>
            </a: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533400"/>
            <a:ext cx="8009009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 descr="sophia2.jpg                                                    00386D39Macintosh HD                   BC87893D:"/>
          <p:cNvPicPr>
            <a:picLocks noGrp="1" noChangeAspect="1" noChangeArrowheads="1"/>
          </p:cNvPicPr>
          <p:nvPr>
            <p:ph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33400" y="381000"/>
            <a:ext cx="8382000" cy="5486400"/>
          </a:xfrm>
        </p:spPr>
      </p:pic>
      <p:pic>
        <p:nvPicPr>
          <p:cNvPr id="6" name="Picture 7" descr="Hagia_Sophia-l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381000"/>
            <a:ext cx="86868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78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b22233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447800"/>
            <a:ext cx="3886200" cy="5121275"/>
          </a:xfrm>
          <a:prstGeom prst="rect">
            <a:avLst/>
          </a:prstGeom>
          <a:noFill/>
          <a:ln w="76200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90115" name="Picture 3"/>
          <p:cNvPicPr>
            <a:picLocks noChangeAspect="1" noChangeArrowheads="1"/>
          </p:cNvPicPr>
          <p:nvPr/>
        </p:nvPicPr>
        <p:blipFill>
          <a:blip r:embed="rId4" cstate="print"/>
          <a:srcRect l="2367" t="4839" r="2959" b="14516"/>
          <a:stretch>
            <a:fillRect/>
          </a:stretch>
        </p:blipFill>
        <p:spPr bwMode="auto">
          <a:xfrm>
            <a:off x="4724400" y="1447800"/>
            <a:ext cx="3962400" cy="5105400"/>
          </a:xfrm>
          <a:prstGeom prst="rect">
            <a:avLst/>
          </a:prstGeom>
          <a:noFill/>
          <a:ln w="76200">
            <a:solidFill>
              <a:srgbClr val="000066"/>
            </a:solidFill>
            <a:miter lim="800000"/>
            <a:headEnd/>
            <a:tailEnd/>
          </a:ln>
          <a:effectLst/>
        </p:spPr>
      </p:pic>
      <p:sp>
        <p:nvSpPr>
          <p:cNvPr id="90116" name="Text Box 4"/>
          <p:cNvSpPr txBox="1">
            <a:spLocks noChangeArrowheads="1"/>
          </p:cNvSpPr>
          <p:nvPr/>
        </p:nvSpPr>
        <p:spPr bwMode="auto">
          <a:xfrm>
            <a:off x="1912938" y="171450"/>
            <a:ext cx="5319712" cy="1123950"/>
          </a:xfrm>
          <a:prstGeom prst="rect">
            <a:avLst/>
          </a:prstGeom>
          <a:gradFill rotWithShape="0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b="1">
                <a:solidFill>
                  <a:srgbClr val="000066"/>
                </a:solidFill>
              </a:rPr>
              <a:t>Byzantine Art: Mosaics</a:t>
            </a:r>
          </a:p>
          <a:p>
            <a:pPr algn="ctr"/>
            <a:r>
              <a:rPr lang="en-US" sz="3200" b="1">
                <a:solidFill>
                  <a:srgbClr val="000066"/>
                </a:solidFill>
              </a:rPr>
              <a:t>and Illuminated Manuscripts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004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004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004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562600" y="304800"/>
            <a:ext cx="3581400" cy="1371600"/>
          </a:xfrm>
        </p:spPr>
        <p:txBody>
          <a:bodyPr/>
          <a:lstStyle/>
          <a:p>
            <a:r>
              <a:rPr lang="en-US" dirty="0"/>
              <a:t>Justinian’s </a:t>
            </a:r>
            <a:r>
              <a:rPr lang="en-US" dirty="0" smtClean="0"/>
              <a:t>Legacy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57200"/>
            <a:ext cx="6477000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Built </a:t>
            </a:r>
            <a:r>
              <a:rPr lang="en-US" sz="2800" dirty="0" err="1" smtClean="0"/>
              <a:t>Hagia</a:t>
            </a:r>
            <a:r>
              <a:rPr lang="en-US" sz="2800" dirty="0" smtClean="0"/>
              <a:t> </a:t>
            </a:r>
            <a:r>
              <a:rPr lang="en-US" sz="2800" dirty="0"/>
              <a:t>Sophia </a:t>
            </a:r>
            <a:r>
              <a:rPr lang="en-US" sz="2800" dirty="0" smtClean="0"/>
              <a:t>Church which remained </a:t>
            </a:r>
            <a:r>
              <a:rPr lang="en-US" sz="2800" dirty="0"/>
              <a:t>the seat of Eastern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Christianity </a:t>
            </a:r>
            <a:r>
              <a:rPr lang="en-US" sz="2800" dirty="0"/>
              <a:t>until the Fall of Constantinople</a:t>
            </a:r>
            <a:r>
              <a:rPr lang="en-US" sz="280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Rebuilt the Hippodrome  </a:t>
            </a:r>
            <a:br>
              <a:rPr lang="en-US" sz="2800" dirty="0" smtClean="0"/>
            </a:br>
            <a:r>
              <a:rPr lang="en-US" sz="2800" dirty="0" smtClean="0"/>
              <a:t>(chariot race track)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552</a:t>
            </a:r>
            <a:r>
              <a:rPr lang="en-US" sz="2800" dirty="0"/>
              <a:t>: Byzantine monks sneak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silkworms </a:t>
            </a:r>
            <a:r>
              <a:rPr lang="en-US" sz="2800" dirty="0"/>
              <a:t>and </a:t>
            </a:r>
            <a:r>
              <a:rPr lang="en-US" sz="2800" dirty="0" smtClean="0"/>
              <a:t>mulberry </a:t>
            </a:r>
            <a:r>
              <a:rPr lang="en-US" sz="2800" dirty="0"/>
              <a:t>out of China. </a:t>
            </a: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Justinian orders the </a:t>
            </a:r>
            <a:r>
              <a:rPr lang="en-US" sz="2800" dirty="0" smtClean="0">
                <a:solidFill>
                  <a:srgbClr val="FF0000"/>
                </a:solidFill>
              </a:rPr>
              <a:t>codification of Roman Christian law </a:t>
            </a:r>
            <a:r>
              <a:rPr lang="en-US" sz="2800" dirty="0" smtClean="0"/>
              <a:t>know known </a:t>
            </a:r>
            <a:br>
              <a:rPr lang="en-US" sz="2800" dirty="0" smtClean="0"/>
            </a:br>
            <a:r>
              <a:rPr lang="en-US" sz="2800" dirty="0" smtClean="0"/>
              <a:t>as the</a:t>
            </a:r>
            <a:r>
              <a:rPr lang="en-US" sz="2800" dirty="0" smtClean="0">
                <a:solidFill>
                  <a:srgbClr val="FF0000"/>
                </a:solidFill>
              </a:rPr>
              <a:t> Justinian Code</a:t>
            </a:r>
            <a:endParaRPr lang="en-US" sz="28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dirty="0" smtClean="0"/>
              <a:t>Destroyed </a:t>
            </a:r>
            <a:r>
              <a:rPr lang="en-US" sz="2800" dirty="0"/>
              <a:t>the last stronghold of </a:t>
            </a:r>
            <a:r>
              <a:rPr lang="en-US" sz="2800" dirty="0" smtClean="0"/>
              <a:t>paganism (non-believers in Christianity)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Ruled as an </a:t>
            </a:r>
            <a:r>
              <a:rPr lang="en-US" sz="2800" dirty="0" smtClean="0">
                <a:solidFill>
                  <a:srgbClr val="FF0000"/>
                </a:solidFill>
              </a:rPr>
              <a:t>Autocrat</a:t>
            </a:r>
            <a:r>
              <a:rPr lang="en-US" sz="2800" dirty="0" smtClean="0"/>
              <a:t> with help from wife Theodora.</a:t>
            </a:r>
            <a:endParaRPr lang="en-US" sz="2800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1828800"/>
            <a:ext cx="239829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map565_base.gif                                                00386D39Macintosh HD                   BC87893D: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5800" y="936625"/>
            <a:ext cx="7772400" cy="4830763"/>
          </a:xfrm>
        </p:spPr>
      </p:pic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898525" y="5699125"/>
            <a:ext cx="7353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The Byzantine empire in 565, at its largest expansion ever.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End of the Byzantine Empire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267200" y="1066800"/>
            <a:ext cx="4495800" cy="5257800"/>
          </a:xfrm>
        </p:spPr>
        <p:txBody>
          <a:bodyPr/>
          <a:lstStyle/>
          <a:p>
            <a:r>
              <a:rPr lang="en-US" sz="2400" b="1" dirty="0">
                <a:latin typeface="Arial" charset="0"/>
              </a:rPr>
              <a:t>The </a:t>
            </a:r>
            <a:r>
              <a:rPr lang="en-US" sz="2400" b="1" dirty="0">
                <a:latin typeface="Arial" charset="0"/>
                <a:hlinkClick r:id="rId3"/>
              </a:rPr>
              <a:t>Byzantine empire </a:t>
            </a:r>
            <a:r>
              <a:rPr lang="en-US" sz="2400" b="1" dirty="0">
                <a:latin typeface="Arial" charset="0"/>
              </a:rPr>
              <a:t>drew to a close in 1453 when forces from the </a:t>
            </a:r>
            <a:r>
              <a:rPr lang="en-US" sz="2400" b="1" dirty="0">
                <a:latin typeface="Arial" charset="0"/>
                <a:hlinkClick r:id="rId4"/>
              </a:rPr>
              <a:t>Muslim Ottoman Empire </a:t>
            </a:r>
            <a:r>
              <a:rPr lang="en-US" sz="2400" b="1" dirty="0" smtClean="0">
                <a:latin typeface="Arial" charset="0"/>
              </a:rPr>
              <a:t>which surrounded </a:t>
            </a:r>
            <a:r>
              <a:rPr lang="en-US" sz="2400" b="1" dirty="0">
                <a:latin typeface="Arial" charset="0"/>
              </a:rPr>
              <a:t>and conquered Constantinople.</a:t>
            </a:r>
          </a:p>
          <a:p>
            <a:r>
              <a:rPr lang="en-US" sz="2400" b="1" dirty="0">
                <a:latin typeface="Arial" charset="0"/>
              </a:rPr>
              <a:t>The ancient Christian city was renamed Istanbul and became the capital of the Ottoman Empire.</a:t>
            </a:r>
          </a:p>
        </p:txBody>
      </p:sp>
      <p:pic>
        <p:nvPicPr>
          <p:cNvPr id="5" name="Picture 6" descr="ConstantineXIIannisNikou.jpg                                   00386D39Macintosh HD                   BC87893D: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990600"/>
            <a:ext cx="3886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yzantine_Empire_animated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1981200"/>
            <a:ext cx="8073081" cy="3733800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81000" y="152400"/>
            <a:ext cx="8229600" cy="1600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The Timeline of the </a:t>
            </a:r>
            <a:b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Byzantine Empire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YZANTINE_EMPIRE_-_476_AD_-_1453_AD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914400" y="609600"/>
            <a:ext cx="7280031" cy="411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0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676400"/>
            <a:ext cx="8341937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81000" y="152400"/>
            <a:ext cx="8229600" cy="1600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The Contributions/Achievements of the Byzantine Empire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1752600" y="2133600"/>
            <a:ext cx="1143000" cy="6858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838200" y="3352800"/>
            <a:ext cx="1143000" cy="6858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1828800" y="4572000"/>
            <a:ext cx="1143000" cy="6858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5562600" y="1981200"/>
            <a:ext cx="1143000" cy="6858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248400" y="3352800"/>
            <a:ext cx="1143000" cy="6858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029200" y="4572000"/>
            <a:ext cx="1447800" cy="83820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7">
      <a:dk1>
        <a:srgbClr val="5C1F00"/>
      </a:dk1>
      <a:lt1>
        <a:srgbClr val="FFFFFF"/>
      </a:lt1>
      <a:dk2>
        <a:srgbClr val="800000"/>
      </a:dk2>
      <a:lt2>
        <a:srgbClr val="DFD293"/>
      </a:lt2>
      <a:accent1>
        <a:srgbClr val="713E39"/>
      </a:accent1>
      <a:accent2>
        <a:srgbClr val="BE7960"/>
      </a:accent2>
      <a:accent3>
        <a:srgbClr val="C0AAAA"/>
      </a:accent3>
      <a:accent4>
        <a:srgbClr val="DADADA"/>
      </a:accent4>
      <a:accent5>
        <a:srgbClr val="BBAFAE"/>
      </a:accent5>
      <a:accent6>
        <a:srgbClr val="AC6D56"/>
      </a:accent6>
      <a:hlink>
        <a:srgbClr val="FFFF99"/>
      </a:hlink>
      <a:folHlink>
        <a:srgbClr val="D3A219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2716</TotalTime>
  <Words>179</Words>
  <Application>Microsoft Office PowerPoint</Application>
  <PresentationFormat>On-screen Show (4:3)</PresentationFormat>
  <Paragraphs>40</Paragraphs>
  <Slides>16</Slides>
  <Notes>16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Blank Presentation</vt:lpstr>
      <vt:lpstr>Byzantine Empire (330-1453)</vt:lpstr>
      <vt:lpstr>Slide 2</vt:lpstr>
      <vt:lpstr>Slide 3</vt:lpstr>
      <vt:lpstr>The Age of Justinian (527-575)</vt:lpstr>
      <vt:lpstr>Slide 5</vt:lpstr>
      <vt:lpstr>Slide 6</vt:lpstr>
      <vt:lpstr>Slide 7</vt:lpstr>
      <vt:lpstr>Slide 8</vt:lpstr>
      <vt:lpstr>Slide 9</vt:lpstr>
      <vt:lpstr>Slide 10</vt:lpstr>
      <vt:lpstr>Justinian’s Legacy</vt:lpstr>
      <vt:lpstr>Slide 12</vt:lpstr>
      <vt:lpstr>The End of the Byzantine Empire</vt:lpstr>
      <vt:lpstr>Slide 14</vt:lpstr>
      <vt:lpstr>Slide 15</vt:lpstr>
      <vt:lpstr>Slide 16</vt:lpstr>
    </vt:vector>
  </TitlesOfParts>
  <Company>None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Byzantine Empire (330-1453)</dc:title>
  <dc:creator>None None</dc:creator>
  <cp:lastModifiedBy> </cp:lastModifiedBy>
  <cp:revision>104</cp:revision>
  <dcterms:created xsi:type="dcterms:W3CDTF">2007-08-22T18:54:00Z</dcterms:created>
  <dcterms:modified xsi:type="dcterms:W3CDTF">2010-12-31T03:18:02Z</dcterms:modified>
</cp:coreProperties>
</file>