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2" d="100"/>
          <a:sy n="62" d="100"/>
        </p:scale>
        <p:origin x="-106" y="-40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1/30/2017</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1/30/2017</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ysocialstudiesteacher.com/wiki" TargetMode="Externa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854264" y="813749"/>
            <a:ext cx="9755187" cy="1355028"/>
          </a:xfrm>
        </p:spPr>
        <p:txBody>
          <a:bodyPr/>
          <a:lstStyle/>
          <a:p>
            <a:r>
              <a:rPr lang="en-US" dirty="0">
                <a:solidFill>
                  <a:schemeClr val="accent1">
                    <a:lumMod val="75000"/>
                  </a:schemeClr>
                </a:solidFill>
              </a:rPr>
              <a:t>Syllabus Day </a:t>
            </a:r>
            <a:r>
              <a:rPr lang="en-US" dirty="0" smtClean="0">
                <a:solidFill>
                  <a:schemeClr val="accent1">
                    <a:lumMod val="75000"/>
                  </a:schemeClr>
                </a:solidFill>
              </a:rPr>
              <a:t>2017</a:t>
            </a:r>
            <a:endParaRPr lang="en-US" dirty="0">
              <a:solidFill>
                <a:schemeClr val="accent1">
                  <a:lumMod val="75000"/>
                </a:schemeClr>
              </a:solidFill>
            </a:endParaRPr>
          </a:p>
        </p:txBody>
      </p:sp>
      <p:sp>
        <p:nvSpPr>
          <p:cNvPr id="3" name="Subtitle 2"/>
          <p:cNvSpPr>
            <a:spLocks noGrp="1"/>
          </p:cNvSpPr>
          <p:nvPr>
            <p:ph type="subTitle" idx="1"/>
          </p:nvPr>
        </p:nvSpPr>
        <p:spPr>
          <a:xfrm rot="21420000">
            <a:off x="-2966085" y="535907"/>
            <a:ext cx="9755187" cy="550333"/>
          </a:xfrm>
        </p:spPr>
        <p:txBody>
          <a:bodyPr/>
          <a:lstStyle/>
          <a:p>
            <a:r>
              <a:rPr lang="en-US" dirty="0">
                <a:solidFill>
                  <a:schemeClr val="tx2">
                    <a:lumMod val="75000"/>
                  </a:schemeClr>
                </a:solidFill>
              </a:rPr>
              <a:t>Welcome to Global History &amp; Geography </a:t>
            </a:r>
            <a:r>
              <a:rPr lang="en-US" dirty="0" smtClean="0">
                <a:solidFill>
                  <a:schemeClr val="tx2">
                    <a:lumMod val="75000"/>
                  </a:schemeClr>
                </a:solidFill>
              </a:rPr>
              <a:t>IV</a:t>
            </a:r>
            <a:endParaRPr lang="en-US" dirty="0">
              <a:solidFill>
                <a:schemeClr val="tx2">
                  <a:lumMod val="75000"/>
                </a:schemeClr>
              </a:solidFill>
            </a:endParaRP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85135" y="2428371"/>
            <a:ext cx="11031942" cy="2123658"/>
          </a:xfrm>
          <a:prstGeom prst="rect">
            <a:avLst/>
          </a:prstGeom>
        </p:spPr>
        <p:txBody>
          <a:bodyPr wrap="square">
            <a:spAutoFit/>
          </a:bodyPr>
          <a:lstStyle/>
          <a:p>
            <a:r>
              <a:rPr lang="en-US" sz="4400" dirty="0">
                <a:latin typeface="Apple Chancery" panose="03020702040506060504" pitchFamily="66" charset="0"/>
              </a:rPr>
              <a:t>Learn from yesterday, live for today, hope for tomorrow.  The important thing is not to stop questioning. - Albert Einstein </a:t>
            </a: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202430"/>
            <a:ext cx="11282150" cy="4524315"/>
          </a:xfrm>
          <a:prstGeom prst="rect">
            <a:avLst/>
          </a:prstGeom>
        </p:spPr>
        <p:txBody>
          <a:bodyPr wrap="square">
            <a:spAutoFit/>
          </a:bodyPr>
          <a:lstStyle/>
          <a:p>
            <a:r>
              <a:rPr lang="en-US" sz="3200" u="sng" dirty="0"/>
              <a:t>Course Description: </a:t>
            </a:r>
            <a:endParaRPr lang="en-US" sz="3200" u="sng" dirty="0" smtClean="0"/>
          </a:p>
          <a:p>
            <a:endParaRPr lang="en-US" sz="3200" u="sng" dirty="0"/>
          </a:p>
          <a:p>
            <a:r>
              <a:rPr lang="en-US" sz="3200" dirty="0">
                <a:latin typeface="18thCentury" pitchFamily="2" charset="0"/>
              </a:rPr>
              <a:t>The Global History Geography </a:t>
            </a:r>
            <a:r>
              <a:rPr lang="en-US" sz="3200" dirty="0" smtClean="0">
                <a:latin typeface="18thCentury" pitchFamily="2" charset="0"/>
              </a:rPr>
              <a:t>IV </a:t>
            </a:r>
            <a:r>
              <a:rPr lang="en-US" sz="3200" dirty="0">
                <a:latin typeface="18thCentury" pitchFamily="2" charset="0"/>
              </a:rPr>
              <a:t>course will improve student connections to people, places, and events in world history from the Renaissance to the Industrial Revolution using various mediums including print, photographs, video, and on-line learning. Students are engaged to read and understand historical content and concepts as a historian and to develop critical historical thinking skills aligned with the common-core and the Stanford Reading Like a Historian project. This course will terminate in the Global History &amp; Geography NYS Regents exam in June. </a:t>
            </a:r>
          </a:p>
        </p:txBody>
      </p:sp>
      <p:pic>
        <p:nvPicPr>
          <p:cNvPr id="3" name="Picture 2" descr="badge for course design"/>
          <p:cNvPicPr>
            <a:picLocks noChangeAspect="1"/>
          </p:cNvPicPr>
          <p:nvPr/>
        </p:nvPicPr>
        <p:blipFill>
          <a:blip r:embed="rId2"/>
          <a:stretch>
            <a:fillRect/>
          </a:stretch>
        </p:blipFill>
        <p:spPr>
          <a:xfrm>
            <a:off x="9047436" y="4267201"/>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68" y="206002"/>
            <a:ext cx="11675165" cy="606319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u="sng" dirty="0"/>
              <a:t>Academic Expectations (including learning habits and skills): </a:t>
            </a:r>
            <a:r>
              <a:rPr lang="en-US" sz="2400" u="sng" dirty="0" smtClean="0"/>
              <a:t/>
            </a:r>
            <a:br>
              <a:rPr lang="en-US" sz="2400" u="sng" dirty="0" smtClean="0"/>
            </a:br>
            <a:endParaRPr lang="en-US" sz="2400" u="sng" dirty="0"/>
          </a:p>
          <a:p>
            <a:r>
              <a:rPr lang="en-US" sz="2400" dirty="0">
                <a:latin typeface="18thCentury" pitchFamily="2" charset="0"/>
              </a:rPr>
              <a:t>•   </a:t>
            </a:r>
            <a:r>
              <a:rPr lang="en-US" sz="2800" dirty="0">
                <a:latin typeface="18thCentury" pitchFamily="2" charset="0"/>
              </a:rPr>
              <a:t>Students will explore, analyze, synthesize, and evaluate, various points-of-view to </a:t>
            </a:r>
            <a:br>
              <a:rPr lang="en-US" sz="2800" dirty="0">
                <a:latin typeface="18thCentury" pitchFamily="2" charset="0"/>
              </a:rPr>
            </a:br>
            <a:r>
              <a:rPr lang="en-US" sz="2800" dirty="0">
                <a:latin typeface="18thCentury" pitchFamily="2" charset="0"/>
              </a:rPr>
              <a:t>     historic content using primary and secondary sources.  </a:t>
            </a:r>
          </a:p>
          <a:p>
            <a:r>
              <a:rPr lang="en-US" sz="2800" dirty="0">
                <a:latin typeface="18thCentury" pitchFamily="2" charset="0"/>
              </a:rPr>
              <a:t>•   Students will supplement the writing process for Thematic and DBQ essays with content specific </a:t>
            </a:r>
            <a:br>
              <a:rPr lang="en-US" sz="2800" dirty="0">
                <a:latin typeface="18thCentury" pitchFamily="2" charset="0"/>
              </a:rPr>
            </a:br>
            <a:r>
              <a:rPr lang="en-US" sz="2800" dirty="0">
                <a:latin typeface="18thCentury" pitchFamily="2" charset="0"/>
              </a:rPr>
              <a:t>     vocabulary, details, analysis, and point-of-view. </a:t>
            </a:r>
          </a:p>
          <a:p>
            <a:r>
              <a:rPr lang="en-US" sz="2800" dirty="0">
                <a:latin typeface="18thCentury" pitchFamily="2" charset="0"/>
              </a:rPr>
              <a:t>•   Students will use periodization of events to make connections to historical events, places, and people.  </a:t>
            </a:r>
          </a:p>
          <a:p>
            <a:r>
              <a:rPr lang="en-US" sz="2800" dirty="0">
                <a:latin typeface="18thCentury" pitchFamily="2" charset="0"/>
              </a:rPr>
              <a:t>•   Students will acquire vocabulary in-context relating to Global History &amp; Geography and construct well-</a:t>
            </a:r>
            <a:br>
              <a:rPr lang="en-US" sz="2800" dirty="0">
                <a:latin typeface="18thCentury" pitchFamily="2" charset="0"/>
              </a:rPr>
            </a:br>
            <a:r>
              <a:rPr lang="en-US" sz="2800" dirty="0">
                <a:latin typeface="18thCentury" pitchFamily="2" charset="0"/>
              </a:rPr>
              <a:t>     organized essays. </a:t>
            </a:r>
          </a:p>
          <a:p>
            <a:r>
              <a:rPr lang="en-US" sz="2800" dirty="0">
                <a:latin typeface="18thCentury" pitchFamily="2" charset="0"/>
              </a:rPr>
              <a:t>•   Students will apply and evaluate the six (6) categories of historical thinking using PERSIA (political, </a:t>
            </a:r>
            <a:br>
              <a:rPr lang="en-US" sz="2800" dirty="0">
                <a:latin typeface="18thCentury" pitchFamily="2" charset="0"/>
              </a:rPr>
            </a:br>
            <a:r>
              <a:rPr lang="en-US" sz="2800" dirty="0">
                <a:latin typeface="18thCentury" pitchFamily="2" charset="0"/>
              </a:rPr>
              <a:t>     economic, religion, social, intellectual, and area/geographic) within multiple choice, essay, and DBQ </a:t>
            </a:r>
            <a:br>
              <a:rPr lang="en-US" sz="2800" dirty="0">
                <a:latin typeface="18thCentury" pitchFamily="2" charset="0"/>
              </a:rPr>
            </a:br>
            <a:r>
              <a:rPr lang="en-US" sz="2800" dirty="0">
                <a:latin typeface="18thCentury" pitchFamily="2" charset="0"/>
              </a:rPr>
              <a:t>     assessments. </a:t>
            </a:r>
          </a:p>
          <a:p>
            <a:r>
              <a:rPr lang="en-US" sz="2800" dirty="0">
                <a:latin typeface="18thCentury" pitchFamily="2" charset="0"/>
              </a:rPr>
              <a:t>•   Students will develop and apply critical thinking to historic events, people, and places. </a:t>
            </a:r>
          </a:p>
          <a:p>
            <a:r>
              <a:rPr lang="en-US" sz="2800" dirty="0">
                <a:latin typeface="18thCentury" pitchFamily="2" charset="0"/>
              </a:rPr>
              <a:t>•   Students will complete all assignments listed as well as all classwork, </a:t>
            </a:r>
            <a:r>
              <a:rPr lang="en-US" sz="2800" dirty="0" smtClean="0">
                <a:latin typeface="18thCentury" pitchFamily="2" charset="0"/>
              </a:rPr>
              <a:t>homework, quizzes</a:t>
            </a:r>
            <a:r>
              <a:rPr lang="en-US" sz="2800" dirty="0">
                <a:latin typeface="18thCentury" pitchFamily="2" charset="0"/>
              </a:rPr>
              <a:t>, and exams</a:t>
            </a:r>
            <a:r>
              <a:rPr lang="en-US" sz="3200" dirty="0">
                <a:latin typeface="18thCentury" pitchFamily="2" charset="0"/>
              </a:rPr>
              <a:t>. </a:t>
            </a:r>
          </a:p>
        </p:txBody>
      </p:sp>
      <p:pic>
        <p:nvPicPr>
          <p:cNvPr id="3" name="Picture 2" descr="video tutorial for academic search premier ebsco to access academic ..."/>
          <p:cNvPicPr>
            <a:picLocks noChangeAspect="1"/>
          </p:cNvPicPr>
          <p:nvPr/>
        </p:nvPicPr>
        <p:blipFill>
          <a:blip r:embed="rId2"/>
          <a:stretch>
            <a:fillRect/>
          </a:stretch>
        </p:blipFill>
        <p:spPr>
          <a:xfrm>
            <a:off x="9588843" y="100015"/>
            <a:ext cx="1984604" cy="1308034"/>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5632311"/>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Students will come to class prepared with pen, notebook, homework, </a:t>
            </a:r>
            <a:br>
              <a:rPr lang="en-US" sz="2800" dirty="0">
                <a:latin typeface="18thCentury" pitchFamily="2" charset="0"/>
              </a:rPr>
            </a:br>
            <a:r>
              <a:rPr lang="en-US" sz="2800" dirty="0">
                <a:latin typeface="18thCentury" pitchFamily="2" charset="0"/>
              </a:rPr>
              <a:t>    worksheets, and course materials daily. </a:t>
            </a:r>
          </a:p>
          <a:p>
            <a:r>
              <a:rPr lang="en-US" sz="2800" dirty="0">
                <a:latin typeface="18thCentury" pitchFamily="2" charset="0"/>
              </a:rPr>
              <a:t>•   Students will speak in-turn and create an atmosphere of calm debate. </a:t>
            </a:r>
          </a:p>
          <a:p>
            <a:r>
              <a:rPr lang="en-US" sz="2800" dirty="0">
                <a:latin typeface="18thCentury" pitchFamily="2" charset="0"/>
              </a:rPr>
              <a:t>•   Students will be respectful to their classmates’ point-of-view. </a:t>
            </a:r>
          </a:p>
          <a:p>
            <a:r>
              <a:rPr lang="en-US" sz="2800" dirty="0">
                <a:latin typeface="18thCentury" pitchFamily="2" charset="0"/>
              </a:rPr>
              <a:t>•   Students will have a do-now to complete as soon as they enter the classroom, so be    </a:t>
            </a:r>
            <a:br>
              <a:rPr lang="en-US" sz="2800" dirty="0">
                <a:latin typeface="18thCentury" pitchFamily="2" charset="0"/>
              </a:rPr>
            </a:br>
            <a:r>
              <a:rPr lang="en-US" sz="2800" dirty="0">
                <a:latin typeface="18thCentury" pitchFamily="2" charset="0"/>
              </a:rPr>
              <a:t>     ready to work when you walk in. </a:t>
            </a:r>
          </a:p>
          <a:p>
            <a:r>
              <a:rPr lang="en-US" sz="2800" dirty="0">
                <a:latin typeface="18thCentury" pitchFamily="2" charset="0"/>
              </a:rPr>
              <a:t>•   Students will respect all Park East HS and NYCDOE rules &amp; regulations while in the </a:t>
            </a:r>
            <a:br>
              <a:rPr lang="en-US" sz="2800" dirty="0">
                <a:latin typeface="18thCentury" pitchFamily="2" charset="0"/>
              </a:rPr>
            </a:br>
            <a:r>
              <a:rPr lang="en-US" sz="2800" dirty="0">
                <a:latin typeface="18thCentury" pitchFamily="2" charset="0"/>
              </a:rPr>
              <a:t>     classroom. </a:t>
            </a:r>
          </a:p>
          <a:p>
            <a:r>
              <a:rPr lang="en-US" sz="2800" dirty="0">
                <a:latin typeface="18thCentury" pitchFamily="2" charset="0"/>
              </a:rPr>
              <a:t>•   Students will be placed in collaborative groups and sometimes have choices as to group </a:t>
            </a:r>
            <a:br>
              <a:rPr lang="en-US" sz="2800" dirty="0">
                <a:latin typeface="18thCentury" pitchFamily="2" charset="0"/>
              </a:rPr>
            </a:br>
            <a:r>
              <a:rPr lang="en-US" sz="2800" dirty="0">
                <a:latin typeface="18thCentury" pitchFamily="2" charset="0"/>
              </a:rPr>
              <a:t>     members in the groups they are participating in, and sometimes will not. This will insure </a:t>
            </a:r>
            <a:br>
              <a:rPr lang="en-US" sz="2800" dirty="0">
                <a:latin typeface="18thCentury" pitchFamily="2" charset="0"/>
              </a:rPr>
            </a:br>
            <a:r>
              <a:rPr lang="en-US" sz="2800" dirty="0">
                <a:latin typeface="18thCentury" pitchFamily="2" charset="0"/>
              </a:rPr>
              <a:t>     students learn to work collaboratively will many different levels and types of learners </a:t>
            </a:r>
            <a:br>
              <a:rPr lang="en-US" sz="2800" dirty="0">
                <a:latin typeface="18thCentury" pitchFamily="2" charset="0"/>
              </a:rPr>
            </a:br>
            <a:r>
              <a:rPr lang="en-US" sz="28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8905461" y="115240"/>
            <a:ext cx="2510802" cy="228807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sz="2400" dirty="0">
                <a:latin typeface="18thCentury" pitchFamily="2" charset="0"/>
              </a:rPr>
              <a:t>Mr. </a:t>
            </a:r>
            <a:r>
              <a:rPr lang="en-US" sz="2400" dirty="0" err="1">
                <a:latin typeface="18thCentury" pitchFamily="2" charset="0"/>
              </a:rPr>
              <a:t>Ott’s</a:t>
            </a:r>
            <a:r>
              <a:rPr lang="en-US" sz="2400" dirty="0">
                <a:latin typeface="18thCentury" pitchFamily="2" charset="0"/>
              </a:rPr>
              <a:t> Classroom Wiki  </a:t>
            </a:r>
          </a:p>
          <a:p>
            <a:pPr marL="0" indent="0">
              <a:buNone/>
            </a:pPr>
            <a:r>
              <a:rPr lang="en-US" dirty="0">
                <a:latin typeface="18thCentury" pitchFamily="2" charset="0"/>
              </a:rPr>
              <a:t>(</a:t>
            </a:r>
            <a:r>
              <a:rPr lang="en-US" dirty="0">
                <a:latin typeface="18thCentury" pitchFamily="2" charset="0"/>
                <a:hlinkClick r:id="rId2"/>
              </a:rPr>
              <a:t>www.mysocialstudiesteacher.com/wiki</a:t>
            </a:r>
            <a:r>
              <a:rPr lang="en-US" dirty="0">
                <a:latin typeface="18thCentury" pitchFamily="2" charset="0"/>
              </a:rPr>
              <a:t>) </a:t>
            </a:r>
            <a:endParaRPr lang="en-US" dirty="0" smtClean="0">
              <a:latin typeface="18thCentury" pitchFamily="2" charset="0"/>
            </a:endParaRPr>
          </a:p>
          <a:p>
            <a:r>
              <a:rPr lang="en-US" sz="2400" b="1" dirty="0" err="1" smtClean="0">
                <a:latin typeface="18thCentury" pitchFamily="2" charset="0"/>
              </a:rPr>
              <a:t>Courseworksplus</a:t>
            </a:r>
            <a:r>
              <a:rPr lang="en-US" sz="2400" b="1" dirty="0">
                <a:latin typeface="18thCentury" pitchFamily="2" charset="0"/>
              </a:rPr>
              <a:t> </a:t>
            </a:r>
            <a:endParaRPr lang="en-US" sz="2400" b="1" dirty="0">
              <a:latin typeface="18thCentury" pitchFamily="2" charset="0"/>
            </a:endParaRPr>
          </a:p>
          <a:p>
            <a:r>
              <a:rPr lang="en-US" sz="2400" dirty="0">
                <a:latin typeface="18thCentury" pitchFamily="2" charset="0"/>
              </a:rPr>
              <a:t>A Quick Review of Global </a:t>
            </a:r>
            <a:r>
              <a:rPr lang="en-US" sz="2400" dirty="0" smtClean="0">
                <a:latin typeface="18thCentury" pitchFamily="2" charset="0"/>
              </a:rPr>
              <a:t>History ,</a:t>
            </a:r>
            <a:endParaRPr lang="en-US" sz="2400" dirty="0">
              <a:latin typeface="18thCentury" pitchFamily="2" charset="0"/>
            </a:endParaRPr>
          </a:p>
          <a:p>
            <a:pPr marL="0" indent="0">
              <a:buNone/>
            </a:pPr>
            <a:r>
              <a:rPr lang="en-US" sz="2400" dirty="0">
                <a:latin typeface="18thCentury" pitchFamily="2" charset="0"/>
              </a:rPr>
              <a:t>     Jarrett Publishing Company.  (2014) </a:t>
            </a:r>
          </a:p>
          <a:p>
            <a:r>
              <a:rPr lang="en-US" sz="2400" dirty="0">
                <a:latin typeface="18thCentury" pitchFamily="2" charset="0"/>
              </a:rPr>
              <a:t>Jupiter d /Jupiter Grades </a:t>
            </a:r>
          </a:p>
          <a:p>
            <a:r>
              <a:rPr lang="en-US" sz="2400" dirty="0">
                <a:latin typeface="18thCentury" pitchFamily="2" charset="0"/>
              </a:rPr>
              <a:t>Selected Primary &amp; Secondary Sources </a:t>
            </a:r>
          </a:p>
        </p:txBody>
      </p:sp>
      <p:sp>
        <p:nvSpPr>
          <p:cNvPr id="4" name="Content Placeholder 3"/>
          <p:cNvSpPr>
            <a:spLocks noGrp="1"/>
          </p:cNvSpPr>
          <p:nvPr>
            <p:ph sz="quarter" idx="14"/>
          </p:nvPr>
        </p:nvSpPr>
        <p:spPr>
          <a:xfrm>
            <a:off x="6018268" y="2348417"/>
            <a:ext cx="5430335" cy="3311189"/>
          </a:xfrm>
        </p:spPr>
        <p:txBody>
          <a:bodyPr>
            <a:normAutofit lnSpcReduction="10000"/>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a:latin typeface="Arial Rounded MT Bold" panose="020F0704030504030204" pitchFamily="34" charset="0"/>
              </a:rPr>
              <a:t>4</a:t>
            </a:r>
            <a:r>
              <a:rPr lang="en-US" sz="3200" dirty="0" smtClean="0">
                <a:latin typeface="Arial Rounded MT Bold" panose="020F0704030504030204" pitchFamily="34" charset="0"/>
              </a:rPr>
              <a:t>0</a:t>
            </a:r>
            <a:r>
              <a:rPr lang="en-US" sz="3200" dirty="0">
                <a:latin typeface="Arial Rounded MT Bold" panose="020F0704030504030204" pitchFamily="34" charset="0"/>
              </a:rPr>
              <a:t>% </a:t>
            </a:r>
            <a:endParaRPr lang="en-US" sz="2800" dirty="0">
              <a:latin typeface="Arial Rounded MT Bold" panose="020F0704030504030204" pitchFamily="34" charset="0"/>
            </a:endParaRPr>
          </a:p>
          <a:p>
            <a:r>
              <a:rPr lang="en-US" sz="2800" dirty="0">
                <a:solidFill>
                  <a:srgbClr val="FF0000"/>
                </a:solidFill>
                <a:latin typeface="Arial Rounded MT Bold" panose="020F0704030504030204" pitchFamily="34" charset="0"/>
              </a:rPr>
              <a:t>Homework – </a:t>
            </a:r>
            <a:r>
              <a:rPr lang="en-US" sz="3200" dirty="0" smtClean="0">
                <a:solidFill>
                  <a:srgbClr val="FF0000"/>
                </a:solidFill>
                <a:latin typeface="Arial Rounded MT Bold" panose="020F0704030504030204" pitchFamily="34" charset="0"/>
              </a:rPr>
              <a:t>30</a:t>
            </a:r>
            <a:r>
              <a:rPr lang="en-US" sz="3200" dirty="0">
                <a:solidFill>
                  <a:srgbClr val="FF0000"/>
                </a:solidFill>
                <a:latin typeface="Arial Rounded MT Bold" panose="020F0704030504030204" pitchFamily="34" charset="0"/>
              </a:rPr>
              <a:t>% </a:t>
            </a:r>
          </a:p>
          <a:p>
            <a:r>
              <a:rPr lang="en-US" sz="2800" dirty="0">
                <a:latin typeface="Arial Rounded MT Bold" panose="020F0704030504030204" pitchFamily="34" charset="0"/>
              </a:rPr>
              <a:t>Quizzes </a:t>
            </a:r>
            <a:r>
              <a:rPr lang="en-US" sz="2800" dirty="0" smtClean="0">
                <a:latin typeface="Arial Rounded MT Bold" panose="020F0704030504030204" pitchFamily="34" charset="0"/>
              </a:rPr>
              <a:t>–</a:t>
            </a:r>
            <a:r>
              <a:rPr lang="en-US" sz="3200" dirty="0" smtClean="0">
                <a:latin typeface="Arial Rounded MT Bold" panose="020F0704030504030204" pitchFamily="34" charset="0"/>
              </a:rPr>
              <a:t>5</a:t>
            </a:r>
            <a:r>
              <a:rPr lang="en-US" sz="3200" dirty="0">
                <a:latin typeface="Arial Rounded MT Bold" panose="020F0704030504030204" pitchFamily="34" charset="0"/>
              </a:rPr>
              <a:t>% </a:t>
            </a:r>
          </a:p>
          <a:p>
            <a:r>
              <a:rPr lang="en-US" sz="2800" dirty="0">
                <a:latin typeface="Arial Rounded MT Bold" panose="020F0704030504030204" pitchFamily="34" charset="0"/>
              </a:rPr>
              <a:t>Tests /Projects  - </a:t>
            </a:r>
            <a:r>
              <a:rPr lang="en-US" sz="3200" dirty="0">
                <a:latin typeface="Arial Rounded MT Bold" panose="020F0704030504030204" pitchFamily="34" charset="0"/>
              </a:rPr>
              <a:t>25%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3"/>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4"/>
          <a:stretch>
            <a:fillRect/>
          </a:stretch>
        </p:blipFill>
        <p:spPr>
          <a:xfrm>
            <a:off x="1224050" y="4741307"/>
            <a:ext cx="1731125" cy="17805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3817117" y="5631600"/>
            <a:ext cx="8044068" cy="707886"/>
          </a:xfrm>
          <a:prstGeom prst="rect">
            <a:avLst/>
          </a:prstGeom>
        </p:spPr>
        <p:txBody>
          <a:bodyPr wrap="square">
            <a:spAutoFit/>
          </a:bodyPr>
          <a:lstStyle/>
          <a:p>
            <a:r>
              <a:rPr lang="en-US" sz="2000" b="1" dirty="0">
                <a:solidFill>
                  <a:schemeClr val="bg1"/>
                </a:solidFill>
                <a:latin typeface="Centaur" panose="02030504050205020304" pitchFamily="18" charset="0"/>
              </a:rPr>
              <a:t>Course Calendar and Marking Period Assignments are located on the Classroom Wiki @ www.mysocialstudiesteacher.com/wiki/ and  </a:t>
            </a:r>
            <a:r>
              <a:rPr lang="en-US" sz="2000" b="1" dirty="0" err="1">
                <a:solidFill>
                  <a:schemeClr val="bg1"/>
                </a:solidFill>
                <a:latin typeface="Centaur" panose="02030504050205020304" pitchFamily="18" charset="0"/>
              </a:rPr>
              <a:t>JupiterEd</a:t>
            </a:r>
            <a:r>
              <a:rPr lang="en-US" sz="2000" b="1" dirty="0">
                <a:solidFill>
                  <a:schemeClr val="bg1"/>
                </a:solidFill>
                <a:latin typeface="Centaur" panose="02030504050205020304" pitchFamily="18" charset="0"/>
              </a:rPr>
              <a:t>/Jupiter Grades. </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t>
            </a:r>
            <a:r>
              <a:rPr lang="en-US" dirty="0" smtClean="0">
                <a:solidFill>
                  <a:schemeClr val="accent1">
                    <a:lumMod val="75000"/>
                  </a:schemeClr>
                </a:solidFill>
                <a:effectLst>
                  <a:outerShdw blurRad="38100" dist="38100" dir="2700000" algn="tl">
                    <a:srgbClr val="000000">
                      <a:alpha val="43137"/>
                    </a:srgbClr>
                  </a:outerShdw>
                </a:effectLst>
              </a:rPr>
              <a:t>!</a:t>
            </a:r>
            <a:endParaRPr lang="en-US" dirty="0">
              <a:solidFill>
                <a:schemeClr val="accent1">
                  <a:lumMod val="75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dirty="0" smtClean="0">
                <a:solidFill>
                  <a:schemeClr val="tx1"/>
                </a:solidFill>
              </a:rPr>
              <a:t>For a successful semester and NYS Regents exam</a:t>
            </a:r>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xmlns=""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246</TotalTime>
  <Words>386</Words>
  <Application>Microsoft Office PowerPoint</Application>
  <PresentationFormat>Custom</PresentationFormat>
  <Paragraphs>41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Main Event</vt:lpstr>
      <vt:lpstr>Syllabus Day 2017</vt:lpstr>
      <vt:lpstr>PowerPoint Presentation</vt:lpstr>
      <vt:lpstr>PowerPoint Presentation</vt:lpstr>
      <vt:lpstr>PowerPoint Presentation</vt:lpstr>
      <vt:lpstr>PowerPoint Presentation</vt:lpstr>
      <vt:lpstr>PowerPoint Presentation</vt:lpstr>
      <vt:lpstr>Good Luck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Tokio Marine Management</cp:lastModifiedBy>
  <cp:revision>16</cp:revision>
  <dcterms:created xsi:type="dcterms:W3CDTF">2016-09-05T14:46:21Z</dcterms:created>
  <dcterms:modified xsi:type="dcterms:W3CDTF">2017-01-30T14:59:27Z</dcterms:modified>
</cp:coreProperties>
</file>