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61" r:id="rId5"/>
    <p:sldId id="28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6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6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6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6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6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6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6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6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6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9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EC60B-0C47-49C1-B104-6C38CF9106B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E4B73-1AC9-4D93-9EA5-F9BAE5DDE2F8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u="sng" dirty="0" smtClean="0">
              <a:solidFill>
                <a:srgbClr val="FF0000"/>
              </a:solidFill>
            </a:rPr>
            <a:t>God-</a:t>
          </a:r>
          <a:r>
            <a:rPr lang="en-US" sz="1800" b="1" dirty="0" smtClean="0">
              <a:solidFill>
                <a:srgbClr val="002060"/>
              </a:solidFill>
            </a:rPr>
            <a:t> Europeans see themselves as superior to others and feel the need to spread Christianity throughout the world, especially the “Heathens”</a:t>
          </a:r>
          <a:endParaRPr lang="en-US" sz="1800" dirty="0" smtClean="0">
            <a:solidFill>
              <a:srgbClr val="002060"/>
            </a:solidFill>
          </a:endParaRPr>
        </a:p>
        <a:p>
          <a:pPr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/>
        </a:p>
      </dgm:t>
    </dgm:pt>
    <dgm:pt modelId="{743E229D-8977-4BB4-8A5C-63B7E1A8E8C7}" type="parTrans" cxnId="{6413A901-2589-4A29-9306-AEDFDE5AA331}">
      <dgm:prSet/>
      <dgm:spPr/>
      <dgm:t>
        <a:bodyPr/>
        <a:lstStyle/>
        <a:p>
          <a:endParaRPr lang="en-US"/>
        </a:p>
      </dgm:t>
    </dgm:pt>
    <dgm:pt modelId="{60044F28-A615-4F8D-A5FB-D1ADAFECE4E8}" type="sibTrans" cxnId="{6413A901-2589-4A29-9306-AEDFDE5AA331}">
      <dgm:prSet/>
      <dgm:spPr/>
      <dgm:t>
        <a:bodyPr/>
        <a:lstStyle/>
        <a:p>
          <a:endParaRPr lang="en-US"/>
        </a:p>
      </dgm:t>
    </dgm:pt>
    <dgm:pt modelId="{A679BD26-2BBC-4368-8553-3B77C603CBAB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u="sng" dirty="0" smtClean="0">
              <a:solidFill>
                <a:srgbClr val="FF0000"/>
              </a:solidFill>
            </a:rPr>
            <a:t>Glory-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b="1" dirty="0" smtClean="0">
              <a:solidFill>
                <a:srgbClr val="002060"/>
              </a:solidFill>
            </a:rPr>
            <a:t>What better way to “show off” than to go out and be the first to discover something new.</a:t>
          </a:r>
          <a:endParaRPr lang="en-US" b="1" u="sng" dirty="0" smtClean="0">
            <a:solidFill>
              <a:srgbClr val="002060"/>
            </a:solidFill>
          </a:endParaRPr>
        </a:p>
        <a:p>
          <a:pPr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AB620E76-3C0F-4796-B60C-1B294C38CF79}" type="parTrans" cxnId="{1CAB8216-5445-4829-B70A-C58B6F0C6A5E}">
      <dgm:prSet/>
      <dgm:spPr/>
      <dgm:t>
        <a:bodyPr/>
        <a:lstStyle/>
        <a:p>
          <a:endParaRPr lang="en-US"/>
        </a:p>
      </dgm:t>
    </dgm:pt>
    <dgm:pt modelId="{38DD2B96-C5ED-4921-A80C-EADB3D0FFFFA}" type="sibTrans" cxnId="{1CAB8216-5445-4829-B70A-C58B6F0C6A5E}">
      <dgm:prSet/>
      <dgm:spPr/>
      <dgm:t>
        <a:bodyPr/>
        <a:lstStyle/>
        <a:p>
          <a:endParaRPr lang="en-US"/>
        </a:p>
      </dgm:t>
    </dgm:pt>
    <dgm:pt modelId="{89FD76DD-FC63-407E-9346-03370CC7DC86}">
      <dgm:prSet/>
      <dgm:spPr/>
      <dgm:t>
        <a:bodyPr/>
        <a:lstStyle/>
        <a:p>
          <a:r>
            <a:rPr lang="en-US" b="1" u="sng" dirty="0" smtClean="0">
              <a:solidFill>
                <a:srgbClr val="FF0000"/>
              </a:solidFill>
            </a:rPr>
            <a:t>Gold-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b="1" dirty="0" smtClean="0">
              <a:solidFill>
                <a:srgbClr val="002060"/>
              </a:solidFill>
            </a:rPr>
            <a:t>By controlling trade routes to the east, Europeans could cut out the middle men.  Also, they could try to find Gold in the new land. </a:t>
          </a:r>
        </a:p>
      </dgm:t>
    </dgm:pt>
    <dgm:pt modelId="{102D8D83-3C58-4DB5-AE06-033D048947BD}" type="parTrans" cxnId="{5F004EE9-5CD3-4285-AC3B-2C4D53408542}">
      <dgm:prSet/>
      <dgm:spPr/>
      <dgm:t>
        <a:bodyPr/>
        <a:lstStyle/>
        <a:p>
          <a:endParaRPr lang="en-US"/>
        </a:p>
      </dgm:t>
    </dgm:pt>
    <dgm:pt modelId="{CFDEF423-D9B8-4904-B458-A26039E53F83}" type="sibTrans" cxnId="{5F004EE9-5CD3-4285-AC3B-2C4D53408542}">
      <dgm:prSet/>
      <dgm:spPr/>
      <dgm:t>
        <a:bodyPr/>
        <a:lstStyle/>
        <a:p>
          <a:endParaRPr lang="en-US"/>
        </a:p>
      </dgm:t>
    </dgm:pt>
    <dgm:pt modelId="{02367E8C-9D2E-4CF0-9FF3-9EFC09C6EE9D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u="sng" dirty="0" smtClean="0">
              <a:solidFill>
                <a:srgbClr val="FF0000"/>
              </a:solidFill>
            </a:rPr>
            <a:t>Technology</a:t>
          </a:r>
          <a:r>
            <a:rPr lang="en-US" b="1" u="sng" dirty="0" smtClean="0">
              <a:solidFill>
                <a:schemeClr val="accent2">
                  <a:lumMod val="75000"/>
                </a:schemeClr>
              </a:solidFill>
            </a:rPr>
            <a:t>-</a:t>
          </a:r>
          <a:r>
            <a:rPr lang="en-US" b="1" dirty="0" smtClean="0">
              <a:solidFill>
                <a:schemeClr val="accent2">
                  <a:lumMod val="75000"/>
                </a:schemeClr>
              </a:solidFill>
            </a:rPr>
            <a:t> New technology such as the caravel, astrolabe, and compass.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dirty="0" smtClean="0">
            <a:solidFill>
              <a:srgbClr val="002060"/>
            </a:solidFill>
          </a:endParaRPr>
        </a:p>
      </dgm:t>
    </dgm:pt>
    <dgm:pt modelId="{1B99E792-2865-4FC3-B2D2-AFF3DA4782D3}" type="parTrans" cxnId="{D07CB1AE-7753-478A-BAEA-AF3BF06E12FB}">
      <dgm:prSet/>
      <dgm:spPr/>
      <dgm:t>
        <a:bodyPr/>
        <a:lstStyle/>
        <a:p>
          <a:endParaRPr lang="en-US"/>
        </a:p>
      </dgm:t>
    </dgm:pt>
    <dgm:pt modelId="{5B208827-2854-4C26-A5A2-406BE6A739CA}" type="sibTrans" cxnId="{D07CB1AE-7753-478A-BAEA-AF3BF06E12FB}">
      <dgm:prSet/>
      <dgm:spPr/>
      <dgm:t>
        <a:bodyPr/>
        <a:lstStyle/>
        <a:p>
          <a:endParaRPr lang="en-US"/>
        </a:p>
      </dgm:t>
    </dgm:pt>
    <dgm:pt modelId="{21634133-1FAF-4F04-8F25-767A91F7CD52}" type="pres">
      <dgm:prSet presAssocID="{87FEC60B-0C47-49C1-B104-6C38CF9106B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6ED38-4471-47FA-BAF5-719E2D5D0494}" type="pres">
      <dgm:prSet presAssocID="{37BE4B73-1AC9-4D93-9EA5-F9BAE5DDE2F8}" presName="composite" presStyleCnt="0"/>
      <dgm:spPr/>
    </dgm:pt>
    <dgm:pt modelId="{10EE4E2A-6B14-408C-A66F-9E9762DE3B2F}" type="pres">
      <dgm:prSet presAssocID="{37BE4B73-1AC9-4D93-9EA5-F9BAE5DDE2F8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1CBF18C-F780-4822-A62E-C3600317D4EE}" type="pres">
      <dgm:prSet presAssocID="{37BE4B73-1AC9-4D93-9EA5-F9BAE5DDE2F8}" presName="txShp" presStyleLbl="node1" presStyleIdx="0" presStyleCnt="4" custLinFactNeighborX="354" custLinFactNeighborY="-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BCB23-6402-43AD-AE67-70D5391F6A83}" type="pres">
      <dgm:prSet presAssocID="{60044F28-A615-4F8D-A5FB-D1ADAFECE4E8}" presName="spacing" presStyleCnt="0"/>
      <dgm:spPr/>
    </dgm:pt>
    <dgm:pt modelId="{DF4FD099-9FA3-4E8E-B791-D8C35210EA86}" type="pres">
      <dgm:prSet presAssocID="{A679BD26-2BBC-4368-8553-3B77C603CBAB}" presName="composite" presStyleCnt="0"/>
      <dgm:spPr/>
    </dgm:pt>
    <dgm:pt modelId="{D9E0E44E-2079-4B79-BF93-1A136EF6A9F0}" type="pres">
      <dgm:prSet presAssocID="{A679BD26-2BBC-4368-8553-3B77C603CBAB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1AEC7B0-F67D-4824-B473-6518BAE70ED4}" type="pres">
      <dgm:prSet presAssocID="{A679BD26-2BBC-4368-8553-3B77C603CBA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021E7-74BF-44FD-B8FF-82C19CED798E}" type="pres">
      <dgm:prSet presAssocID="{38DD2B96-C5ED-4921-A80C-EADB3D0FFFFA}" presName="spacing" presStyleCnt="0"/>
      <dgm:spPr/>
    </dgm:pt>
    <dgm:pt modelId="{B1091A68-C4AA-459F-A6C1-9E273EC60A77}" type="pres">
      <dgm:prSet presAssocID="{89FD76DD-FC63-407E-9346-03370CC7DC86}" presName="composite" presStyleCnt="0"/>
      <dgm:spPr/>
    </dgm:pt>
    <dgm:pt modelId="{F0605923-45D9-4010-B83D-44FC2428FF56}" type="pres">
      <dgm:prSet presAssocID="{89FD76DD-FC63-407E-9346-03370CC7DC86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3ACE53D-0158-4A34-BBF6-2DCCD56E3DF6}" type="pres">
      <dgm:prSet presAssocID="{89FD76DD-FC63-407E-9346-03370CC7DC8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6E275-04D9-4126-A613-9F7466E285FC}" type="pres">
      <dgm:prSet presAssocID="{CFDEF423-D9B8-4904-B458-A26039E53F83}" presName="spacing" presStyleCnt="0"/>
      <dgm:spPr/>
    </dgm:pt>
    <dgm:pt modelId="{DDD9E13A-65D5-4363-9803-7E5FECBABBB9}" type="pres">
      <dgm:prSet presAssocID="{02367E8C-9D2E-4CF0-9FF3-9EFC09C6EE9D}" presName="composite" presStyleCnt="0"/>
      <dgm:spPr/>
    </dgm:pt>
    <dgm:pt modelId="{038FE6C0-7D3D-41C1-B934-2C1666FCE8F6}" type="pres">
      <dgm:prSet presAssocID="{02367E8C-9D2E-4CF0-9FF3-9EFC09C6EE9D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98B750D-CF07-4902-B3FD-F950815CA22A}" type="pres">
      <dgm:prSet presAssocID="{02367E8C-9D2E-4CF0-9FF3-9EFC09C6EE9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2B6D2C-C71C-42DA-AE69-4A85478C5B2A}" type="presOf" srcId="{89FD76DD-FC63-407E-9346-03370CC7DC86}" destId="{83ACE53D-0158-4A34-BBF6-2DCCD56E3DF6}" srcOrd="0" destOrd="0" presId="urn:microsoft.com/office/officeart/2005/8/layout/vList3"/>
    <dgm:cxn modelId="{D07CB1AE-7753-478A-BAEA-AF3BF06E12FB}" srcId="{87FEC60B-0C47-49C1-B104-6C38CF9106B7}" destId="{02367E8C-9D2E-4CF0-9FF3-9EFC09C6EE9D}" srcOrd="3" destOrd="0" parTransId="{1B99E792-2865-4FC3-B2D2-AFF3DA4782D3}" sibTransId="{5B208827-2854-4C26-A5A2-406BE6A739CA}"/>
    <dgm:cxn modelId="{CEE98E43-56D5-4EDC-BC57-7C3BD56BB93A}" type="presOf" srcId="{87FEC60B-0C47-49C1-B104-6C38CF9106B7}" destId="{21634133-1FAF-4F04-8F25-767A91F7CD52}" srcOrd="0" destOrd="0" presId="urn:microsoft.com/office/officeart/2005/8/layout/vList3"/>
    <dgm:cxn modelId="{5B697BAC-6337-4C00-91A3-703A553FEED8}" type="presOf" srcId="{A679BD26-2BBC-4368-8553-3B77C603CBAB}" destId="{D1AEC7B0-F67D-4824-B473-6518BAE70ED4}" srcOrd="0" destOrd="0" presId="urn:microsoft.com/office/officeart/2005/8/layout/vList3"/>
    <dgm:cxn modelId="{1CAB8216-5445-4829-B70A-C58B6F0C6A5E}" srcId="{87FEC60B-0C47-49C1-B104-6C38CF9106B7}" destId="{A679BD26-2BBC-4368-8553-3B77C603CBAB}" srcOrd="1" destOrd="0" parTransId="{AB620E76-3C0F-4796-B60C-1B294C38CF79}" sibTransId="{38DD2B96-C5ED-4921-A80C-EADB3D0FFFFA}"/>
    <dgm:cxn modelId="{5F004EE9-5CD3-4285-AC3B-2C4D53408542}" srcId="{87FEC60B-0C47-49C1-B104-6C38CF9106B7}" destId="{89FD76DD-FC63-407E-9346-03370CC7DC86}" srcOrd="2" destOrd="0" parTransId="{102D8D83-3C58-4DB5-AE06-033D048947BD}" sibTransId="{CFDEF423-D9B8-4904-B458-A26039E53F83}"/>
    <dgm:cxn modelId="{812EE596-FB8F-4901-9ABA-FEC17B46BD28}" type="presOf" srcId="{37BE4B73-1AC9-4D93-9EA5-F9BAE5DDE2F8}" destId="{F1CBF18C-F780-4822-A62E-C3600317D4EE}" srcOrd="0" destOrd="0" presId="urn:microsoft.com/office/officeart/2005/8/layout/vList3"/>
    <dgm:cxn modelId="{E7A7E172-616D-4866-BD42-A740508209DF}" type="presOf" srcId="{02367E8C-9D2E-4CF0-9FF3-9EFC09C6EE9D}" destId="{098B750D-CF07-4902-B3FD-F950815CA22A}" srcOrd="0" destOrd="0" presId="urn:microsoft.com/office/officeart/2005/8/layout/vList3"/>
    <dgm:cxn modelId="{6413A901-2589-4A29-9306-AEDFDE5AA331}" srcId="{87FEC60B-0C47-49C1-B104-6C38CF9106B7}" destId="{37BE4B73-1AC9-4D93-9EA5-F9BAE5DDE2F8}" srcOrd="0" destOrd="0" parTransId="{743E229D-8977-4BB4-8A5C-63B7E1A8E8C7}" sibTransId="{60044F28-A615-4F8D-A5FB-D1ADAFECE4E8}"/>
    <dgm:cxn modelId="{6F30566F-E64D-44B4-B180-1A98D023552A}" type="presParOf" srcId="{21634133-1FAF-4F04-8F25-767A91F7CD52}" destId="{A486ED38-4471-47FA-BAF5-719E2D5D0494}" srcOrd="0" destOrd="0" presId="urn:microsoft.com/office/officeart/2005/8/layout/vList3"/>
    <dgm:cxn modelId="{B07D017E-1DE7-4EDA-8599-99C0A1292F42}" type="presParOf" srcId="{A486ED38-4471-47FA-BAF5-719E2D5D0494}" destId="{10EE4E2A-6B14-408C-A66F-9E9762DE3B2F}" srcOrd="0" destOrd="0" presId="urn:microsoft.com/office/officeart/2005/8/layout/vList3"/>
    <dgm:cxn modelId="{B66E7B0E-3DD4-4106-92CC-9134ECE3E1E5}" type="presParOf" srcId="{A486ED38-4471-47FA-BAF5-719E2D5D0494}" destId="{F1CBF18C-F780-4822-A62E-C3600317D4EE}" srcOrd="1" destOrd="0" presId="urn:microsoft.com/office/officeart/2005/8/layout/vList3"/>
    <dgm:cxn modelId="{55FBF7EA-746E-40CA-941E-84DDBA588201}" type="presParOf" srcId="{21634133-1FAF-4F04-8F25-767A91F7CD52}" destId="{79DBCB23-6402-43AD-AE67-70D5391F6A83}" srcOrd="1" destOrd="0" presId="urn:microsoft.com/office/officeart/2005/8/layout/vList3"/>
    <dgm:cxn modelId="{344FD6E1-EBD2-4C82-8D77-6C1E384F2A89}" type="presParOf" srcId="{21634133-1FAF-4F04-8F25-767A91F7CD52}" destId="{DF4FD099-9FA3-4E8E-B791-D8C35210EA86}" srcOrd="2" destOrd="0" presId="urn:microsoft.com/office/officeart/2005/8/layout/vList3"/>
    <dgm:cxn modelId="{8644F2DD-89E7-485F-BECE-E043048535BC}" type="presParOf" srcId="{DF4FD099-9FA3-4E8E-B791-D8C35210EA86}" destId="{D9E0E44E-2079-4B79-BF93-1A136EF6A9F0}" srcOrd="0" destOrd="0" presId="urn:microsoft.com/office/officeart/2005/8/layout/vList3"/>
    <dgm:cxn modelId="{BEFEFAF6-294F-4024-8803-05CAA0A9E249}" type="presParOf" srcId="{DF4FD099-9FA3-4E8E-B791-D8C35210EA86}" destId="{D1AEC7B0-F67D-4824-B473-6518BAE70ED4}" srcOrd="1" destOrd="0" presId="urn:microsoft.com/office/officeart/2005/8/layout/vList3"/>
    <dgm:cxn modelId="{0E603130-7A79-4E1B-9155-2EA0A70AF474}" type="presParOf" srcId="{21634133-1FAF-4F04-8F25-767A91F7CD52}" destId="{B64021E7-74BF-44FD-B8FF-82C19CED798E}" srcOrd="3" destOrd="0" presId="urn:microsoft.com/office/officeart/2005/8/layout/vList3"/>
    <dgm:cxn modelId="{07003A1E-E5BA-4FD3-AB04-28079571F652}" type="presParOf" srcId="{21634133-1FAF-4F04-8F25-767A91F7CD52}" destId="{B1091A68-C4AA-459F-A6C1-9E273EC60A77}" srcOrd="4" destOrd="0" presId="urn:microsoft.com/office/officeart/2005/8/layout/vList3"/>
    <dgm:cxn modelId="{12B53CC7-758D-4E6B-A2BC-5C0926135DD3}" type="presParOf" srcId="{B1091A68-C4AA-459F-A6C1-9E273EC60A77}" destId="{F0605923-45D9-4010-B83D-44FC2428FF56}" srcOrd="0" destOrd="0" presId="urn:microsoft.com/office/officeart/2005/8/layout/vList3"/>
    <dgm:cxn modelId="{A8676F12-5E63-457E-99A2-630F1B860350}" type="presParOf" srcId="{B1091A68-C4AA-459F-A6C1-9E273EC60A77}" destId="{83ACE53D-0158-4A34-BBF6-2DCCD56E3DF6}" srcOrd="1" destOrd="0" presId="urn:microsoft.com/office/officeart/2005/8/layout/vList3"/>
    <dgm:cxn modelId="{14A29F43-DB4E-46E2-982D-1C6A2930058B}" type="presParOf" srcId="{21634133-1FAF-4F04-8F25-767A91F7CD52}" destId="{0F06E275-04D9-4126-A613-9F7466E285FC}" srcOrd="5" destOrd="0" presId="urn:microsoft.com/office/officeart/2005/8/layout/vList3"/>
    <dgm:cxn modelId="{A497C852-183B-4B33-B54D-0E6A1B4CE635}" type="presParOf" srcId="{21634133-1FAF-4F04-8F25-767A91F7CD52}" destId="{DDD9E13A-65D5-4363-9803-7E5FECBABBB9}" srcOrd="6" destOrd="0" presId="urn:microsoft.com/office/officeart/2005/8/layout/vList3"/>
    <dgm:cxn modelId="{FCCC682A-46A1-48AC-9FE2-CF56F621F202}" type="presParOf" srcId="{DDD9E13A-65D5-4363-9803-7E5FECBABBB9}" destId="{038FE6C0-7D3D-41C1-B934-2C1666FCE8F6}" srcOrd="0" destOrd="0" presId="urn:microsoft.com/office/officeart/2005/8/layout/vList3"/>
    <dgm:cxn modelId="{35CDA078-B6C6-43D3-9076-ADD42A3726A1}" type="presParOf" srcId="{DDD9E13A-65D5-4363-9803-7E5FECBABBB9}" destId="{098B750D-CF07-4902-B3FD-F950815CA22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CBF18C-F780-4822-A62E-C3600317D4EE}">
      <dsp:nvSpPr>
        <dsp:cNvPr id="0" name=""/>
        <dsp:cNvSpPr/>
      </dsp:nvSpPr>
      <dsp:spPr>
        <a:xfrm rot="10800000">
          <a:off x="1650728" y="212"/>
          <a:ext cx="5168646" cy="13222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062" tIns="68580" rIns="128016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u="sng" kern="1200" dirty="0" smtClean="0">
              <a:solidFill>
                <a:srgbClr val="FF0000"/>
              </a:solidFill>
            </a:rPr>
            <a:t>God-</a:t>
          </a:r>
          <a:r>
            <a:rPr lang="en-US" sz="1800" b="1" kern="1200" dirty="0" smtClean="0">
              <a:solidFill>
                <a:srgbClr val="002060"/>
              </a:solidFill>
            </a:rPr>
            <a:t> Europeans see themselves as superior to others and feel the need to spread Christianity throughout the world, especially the “Heathens”</a:t>
          </a:r>
          <a:endParaRPr lang="en-US" sz="1800" kern="1200" dirty="0" smtClean="0">
            <a:solidFill>
              <a:srgbClr val="002060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10800000">
        <a:off x="1650728" y="212"/>
        <a:ext cx="5168646" cy="1322218"/>
      </dsp:txXfrm>
    </dsp:sp>
    <dsp:sp modelId="{10EE4E2A-6B14-408C-A66F-9E9762DE3B2F}">
      <dsp:nvSpPr>
        <dsp:cNvPr id="0" name=""/>
        <dsp:cNvSpPr/>
      </dsp:nvSpPr>
      <dsp:spPr>
        <a:xfrm>
          <a:off x="971322" y="2024"/>
          <a:ext cx="1322218" cy="13222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EC7B0-F67D-4824-B473-6518BAE70ED4}">
      <dsp:nvSpPr>
        <dsp:cNvPr id="0" name=""/>
        <dsp:cNvSpPr/>
      </dsp:nvSpPr>
      <dsp:spPr>
        <a:xfrm rot="10800000">
          <a:off x="1632431" y="1718935"/>
          <a:ext cx="5168646" cy="13222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062" tIns="76200" rIns="142240" bIns="762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u="sng" kern="1200" dirty="0" smtClean="0">
              <a:solidFill>
                <a:srgbClr val="FF0000"/>
              </a:solidFill>
            </a:rPr>
            <a:t>Glory-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smtClean="0">
              <a:solidFill>
                <a:srgbClr val="002060"/>
              </a:solidFill>
            </a:rPr>
            <a:t>What better way to “show off” than to go out and be the first to discover something new.</a:t>
          </a:r>
          <a:endParaRPr lang="en-US" sz="2000" b="1" u="sng" kern="1200" dirty="0" smtClean="0">
            <a:solidFill>
              <a:srgbClr val="002060"/>
            </a:solidFill>
          </a:endParaRP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10800000">
        <a:off x="1632431" y="1718935"/>
        <a:ext cx="5168646" cy="1322218"/>
      </dsp:txXfrm>
    </dsp:sp>
    <dsp:sp modelId="{D9E0E44E-2079-4B79-BF93-1A136EF6A9F0}">
      <dsp:nvSpPr>
        <dsp:cNvPr id="0" name=""/>
        <dsp:cNvSpPr/>
      </dsp:nvSpPr>
      <dsp:spPr>
        <a:xfrm>
          <a:off x="971322" y="1718935"/>
          <a:ext cx="1322218" cy="13222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CE53D-0158-4A34-BBF6-2DCCD56E3DF6}">
      <dsp:nvSpPr>
        <dsp:cNvPr id="0" name=""/>
        <dsp:cNvSpPr/>
      </dsp:nvSpPr>
      <dsp:spPr>
        <a:xfrm rot="10800000">
          <a:off x="1632431" y="3435846"/>
          <a:ext cx="5168646" cy="13222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06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rgbClr val="FF0000"/>
              </a:solidFill>
            </a:rPr>
            <a:t>Gold-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smtClean="0">
              <a:solidFill>
                <a:srgbClr val="002060"/>
              </a:solidFill>
            </a:rPr>
            <a:t>By controlling trade routes to the east, Europeans could cut out the middle men.  Also, they could try to find Gold in the new land. </a:t>
          </a:r>
        </a:p>
      </dsp:txBody>
      <dsp:txXfrm rot="10800000">
        <a:off x="1632431" y="3435846"/>
        <a:ext cx="5168646" cy="1322218"/>
      </dsp:txXfrm>
    </dsp:sp>
    <dsp:sp modelId="{F0605923-45D9-4010-B83D-44FC2428FF56}">
      <dsp:nvSpPr>
        <dsp:cNvPr id="0" name=""/>
        <dsp:cNvSpPr/>
      </dsp:nvSpPr>
      <dsp:spPr>
        <a:xfrm>
          <a:off x="971322" y="3435846"/>
          <a:ext cx="1322218" cy="13222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B750D-CF07-4902-B3FD-F950815CA22A}">
      <dsp:nvSpPr>
        <dsp:cNvPr id="0" name=""/>
        <dsp:cNvSpPr/>
      </dsp:nvSpPr>
      <dsp:spPr>
        <a:xfrm rot="10800000">
          <a:off x="1632431" y="5152757"/>
          <a:ext cx="5168646" cy="13222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062" tIns="76200" rIns="14224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u="sng" kern="1200" dirty="0" smtClean="0">
              <a:solidFill>
                <a:srgbClr val="FF0000"/>
              </a:solidFill>
            </a:rPr>
            <a:t>Technology</a:t>
          </a:r>
          <a:r>
            <a:rPr lang="en-US" sz="2000" b="1" u="sng" kern="1200" dirty="0" smtClean="0">
              <a:solidFill>
                <a:schemeClr val="accent2">
                  <a:lumMod val="75000"/>
                </a:schemeClr>
              </a:solidFill>
            </a:rPr>
            <a:t>-</a:t>
          </a:r>
          <a:r>
            <a:rPr lang="en-US" sz="2000" b="1" kern="1200" dirty="0" smtClean="0">
              <a:solidFill>
                <a:schemeClr val="accent2">
                  <a:lumMod val="75000"/>
                </a:schemeClr>
              </a:solidFill>
            </a:rPr>
            <a:t> New technology such as the caravel, astrolabe, and compass.</a:t>
          </a:r>
          <a:r>
            <a:rPr lang="en-US" sz="2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rgbClr val="002060"/>
            </a:solidFill>
          </a:endParaRPr>
        </a:p>
      </dsp:txBody>
      <dsp:txXfrm rot="10800000">
        <a:off x="1632431" y="5152757"/>
        <a:ext cx="5168646" cy="1322218"/>
      </dsp:txXfrm>
    </dsp:sp>
    <dsp:sp modelId="{038FE6C0-7D3D-41C1-B934-2C1666FCE8F6}">
      <dsp:nvSpPr>
        <dsp:cNvPr id="0" name=""/>
        <dsp:cNvSpPr/>
      </dsp:nvSpPr>
      <dsp:spPr>
        <a:xfrm>
          <a:off x="971322" y="5152757"/>
          <a:ext cx="1322218" cy="132221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A43CDBC-FD3A-4ACE-B003-CFD80AF2537A}" type="datetimeFigureOut">
              <a:rPr lang="en-US"/>
              <a:pPr>
                <a:defRPr/>
              </a:pPr>
              <a:t>1/30/2011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E7C5621-6239-4D41-AFBC-BB5354718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B37EF3-7DB8-4FA0-8847-7BBE8AEF60EA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431F8D-46D2-4F2B-88C6-975497529476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11191D-A989-40CC-BCB3-2F7E6A29EC00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9DECEA-5DDB-493F-B103-C1E407ADE382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9DECEA-5DDB-493F-B103-C1E407ADE382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505200"/>
            <a:ext cx="6477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533900"/>
            <a:ext cx="6477000" cy="685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9C2BD-B9E3-4CD1-A187-DA798774E8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0127B-02D7-4D4D-9974-7D9EF9F2C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19431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769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0DCDF-C604-4C11-80CA-8822F84523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A1ADE-F15A-4ED7-96D6-9AD9A7EB52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1F217-2E84-486E-86AE-009B7B3D1F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73759-7585-4BA6-B202-545B3000BA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4740-889C-46EE-ABB7-346C06B4B8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4EBBA-7A79-4D6D-A0BD-073F77E89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3515E-2EE4-43DF-9215-67D2022323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24C28-DAD6-4EC9-A2EB-0E067EA98F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DCF0-B744-4000-8D6A-8333E51F34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24000"/>
            <a:ext cx="6705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3F1E8C88-1DD6-45CE-A415-67AC6C5FD2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lex\Desktop\BETA\Global%20History%20&amp;%20Geography%20Lessons\Age%20of%20Exploration\oceanfade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86200"/>
            <a:ext cx="89154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European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Exploration: Technology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Gothic Std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5486400"/>
            <a:ext cx="5638800" cy="1066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BETA:  Mr. Ott </a:t>
            </a:r>
            <a:b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</a:b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Global History &amp; Geography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0" y="1143000"/>
            <a:ext cx="3486150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ceanfad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10600" y="6324600"/>
            <a:ext cx="304800" cy="3048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228600"/>
            <a:ext cx="541020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AIM: Why did Europeans want to go out and explore the world?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ll Gothic Std Black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Now:  Technology Worksheet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2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2667000" cy="25146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ell Gothic Std Black" pitchFamily="34" charset="0"/>
              </a:rPr>
              <a:t>AIM: Why did Europeans want to go out </a:t>
            </a:r>
            <a:br>
              <a:rPr lang="en-US" sz="2800" b="1" dirty="0" smtClean="0">
                <a:solidFill>
                  <a:srgbClr val="002060"/>
                </a:solidFill>
                <a:latin typeface="Bell Gothic Std Black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Bell Gothic Std Black" pitchFamily="34" charset="0"/>
              </a:rPr>
              <a:t>and explore the world?</a:t>
            </a:r>
            <a:endParaRPr lang="en-US" sz="2800" dirty="0">
              <a:solidFill>
                <a:srgbClr val="002060"/>
              </a:solidFill>
              <a:latin typeface="Bell Gothic Std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57400" y="152400"/>
          <a:ext cx="77724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381000" y="2895600"/>
            <a:ext cx="2133600" cy="304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64" charset="0"/>
              </a:rPr>
              <a:t>3 “G’s”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6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“T”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6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EE4E2A-6B14-408C-A66F-9E9762DE3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0EE4E2A-6B14-408C-A66F-9E9762DE3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0EE4E2A-6B14-408C-A66F-9E9762DE3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CBF18C-F780-4822-A62E-C3600317D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F1CBF18C-F780-4822-A62E-C3600317D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1CBF18C-F780-4822-A62E-C3600317D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E0E44E-2079-4B79-BF93-1A136EF6A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D9E0E44E-2079-4B79-BF93-1A136EF6A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9E0E44E-2079-4B79-BF93-1A136EF6A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AEC7B0-F67D-4824-B473-6518BAE70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D1AEC7B0-F67D-4824-B473-6518BAE70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1AEC7B0-F67D-4824-B473-6518BAE70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05923-45D9-4010-B83D-44FC2428F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F0605923-45D9-4010-B83D-44FC2428F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F0605923-45D9-4010-B83D-44FC2428F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ACE53D-0158-4A34-BBF6-2DCCD56E3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83ACE53D-0158-4A34-BBF6-2DCCD56E3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3ACE53D-0158-4A34-BBF6-2DCCD56E3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FE6C0-7D3D-41C1-B934-2C1666FCE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038FE6C0-7D3D-41C1-B934-2C1666FCE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38FE6C0-7D3D-41C1-B934-2C1666FCE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8B750D-CF07-4902-B3FD-F950815CA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098B750D-CF07-4902-B3FD-F950815CA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098B750D-CF07-4902-B3FD-F950815CA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22098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2438400"/>
            <a:ext cx="8382000" cy="441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Fast and popular ship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design during exploration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Nina and </a:t>
            </a:r>
            <a:r>
              <a:rPr lang="en-US" dirty="0" err="1" smtClean="0">
                <a:solidFill>
                  <a:srgbClr val="002060"/>
                </a:solidFill>
              </a:rPr>
              <a:t>Pinta</a:t>
            </a:r>
            <a:r>
              <a:rPr lang="en-US" dirty="0" smtClean="0">
                <a:solidFill>
                  <a:srgbClr val="002060"/>
                </a:solidFill>
              </a:rPr>
              <a:t> were both caravels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(Columbus’ Ships)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Most had triangular sails that allowed them to tack or sail on a </a:t>
            </a:r>
            <a:r>
              <a:rPr lang="en-US" dirty="0" err="1" smtClean="0">
                <a:solidFill>
                  <a:srgbClr val="002060"/>
                </a:solidFill>
              </a:rPr>
              <a:t>zig-zag</a:t>
            </a:r>
            <a:r>
              <a:rPr lang="en-US" dirty="0" smtClean="0">
                <a:solidFill>
                  <a:srgbClr val="002060"/>
                </a:solidFill>
              </a:rPr>
              <a:t> course which made them go faster.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124" name="Picture 6" descr="land-col-3-mastedcaravels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28600"/>
            <a:ext cx="4857750" cy="3063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 rot="20336369">
            <a:off x="37849" y="514430"/>
            <a:ext cx="30061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Technology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274638"/>
            <a:ext cx="5181600" cy="1096962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Compass, Astrolabe and Sextant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2133600"/>
            <a:ext cx="4876800" cy="411480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None/>
            </a:pPr>
            <a:r>
              <a:rPr lang="en-US" sz="4800" b="1" dirty="0" smtClean="0">
                <a:solidFill>
                  <a:srgbClr val="FFFF00"/>
                </a:solidFill>
              </a:rPr>
              <a:t>Compass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b="1" dirty="0" smtClean="0"/>
              <a:t>Uses the Earth’s magnetic field to find direction</a:t>
            </a:r>
          </a:p>
          <a:p>
            <a:pPr eaLnBrk="1" hangingPunct="1"/>
            <a:r>
              <a:rPr lang="en-US" b="1" dirty="0" smtClean="0"/>
              <a:t>Invented in China about 259BC</a:t>
            </a:r>
          </a:p>
          <a:p>
            <a:pPr eaLnBrk="1" hangingPunct="1"/>
            <a:r>
              <a:rPr lang="en-US" b="1" dirty="0" smtClean="0"/>
              <a:t>Used by Europeans during exploration</a:t>
            </a:r>
          </a:p>
        </p:txBody>
      </p:sp>
      <p:sp>
        <p:nvSpPr>
          <p:cNvPr id="5" name="Rectangle 4"/>
          <p:cNvSpPr/>
          <p:nvPr/>
        </p:nvSpPr>
        <p:spPr>
          <a:xfrm rot="20336369">
            <a:off x="37849" y="175876"/>
            <a:ext cx="300611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More Technology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828800"/>
            <a:ext cx="3786616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0"/>
            <a:ext cx="5181600" cy="1096962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Compass, Astrolabe and Sextant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038600" y="1600200"/>
            <a:ext cx="4267200" cy="20574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Sextant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Instrument used to measure the altitude of a celestial body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b="1" dirty="0" smtClean="0"/>
              <a:t>    </a:t>
            </a: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 rot="20336369">
            <a:off x="-450089" y="-270186"/>
            <a:ext cx="300611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More Technology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810001"/>
            <a:ext cx="4953000" cy="28684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Astrolabe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Ancient astronomical computer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Astrolabes are used to show how the sky looks at a specific place at a given time</a:t>
            </a:r>
            <a:endParaRPr lang="en-US" kern="0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76400"/>
            <a:ext cx="2590800" cy="1938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886200"/>
            <a:ext cx="2461846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 animBg="1"/>
      <p:bldP spid="7" grpId="0" animBg="1"/>
    </p:bldLst>
  </p:timing>
</p:sld>
</file>

<file path=ppt/theme/theme1.xml><?xml version="1.0" encoding="utf-8"?>
<a:theme xmlns:a="http://schemas.openxmlformats.org/drawingml/2006/main" name="01090285">
  <a:themeElements>
    <a:clrScheme name="Office Theme 12">
      <a:dk1>
        <a:srgbClr val="09817E"/>
      </a:dk1>
      <a:lt1>
        <a:srgbClr val="FFFFFF"/>
      </a:lt1>
      <a:dk2>
        <a:srgbClr val="0281BA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66D6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6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9817E"/>
        </a:dk1>
        <a:lt1>
          <a:srgbClr val="FFFFFF"/>
        </a:lt1>
        <a:dk2>
          <a:srgbClr val="0281BA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6D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01090285</Template>
  <TotalTime>539</TotalTime>
  <Words>212</Words>
  <Application>Microsoft Office PowerPoint</Application>
  <PresentationFormat>On-screen Show (4:3)</PresentationFormat>
  <Paragraphs>37</Paragraphs>
  <Slides>5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01090285</vt:lpstr>
      <vt:lpstr>European Exploration: Technology</vt:lpstr>
      <vt:lpstr>AIM: Why did Europeans want to go out  and explore the world?</vt:lpstr>
      <vt:lpstr>Caravel</vt:lpstr>
      <vt:lpstr>Compass, Astrolabe and Sextant</vt:lpstr>
      <vt:lpstr>Compass, Astrolabe and Sextant</vt:lpstr>
    </vt:vector>
  </TitlesOfParts>
  <Company>Erlanger Elsmere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Exploration</dc:title>
  <dc:creator>DWoolley</dc:creator>
  <cp:lastModifiedBy> </cp:lastModifiedBy>
  <cp:revision>30</cp:revision>
  <dcterms:created xsi:type="dcterms:W3CDTF">2006-08-31T14:41:22Z</dcterms:created>
  <dcterms:modified xsi:type="dcterms:W3CDTF">2011-01-31T01:20:45Z</dcterms:modified>
</cp:coreProperties>
</file>