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7" r:id="rId2"/>
    <p:sldId id="258" r:id="rId3"/>
    <p:sldId id="260" r:id="rId4"/>
    <p:sldId id="261" r:id="rId5"/>
    <p:sldId id="263" r:id="rId6"/>
    <p:sldId id="266" r:id="rId7"/>
    <p:sldId id="265" r:id="rId8"/>
    <p:sldId id="262" r:id="rId9"/>
    <p:sldId id="264" r:id="rId10"/>
  </p:sldIdLst>
  <p:sldSz cx="9144000" cy="6858000" type="screen4x3"/>
  <p:notesSz cx="6858000" cy="91170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57" autoAdjust="0"/>
  </p:normalViewPr>
  <p:slideViewPr>
    <p:cSldViewPr snapToGrid="0">
      <p:cViewPr>
        <p:scale>
          <a:sx n="80" d="100"/>
          <a:sy n="80" d="100"/>
        </p:scale>
        <p:origin x="-874"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6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5613"/>
          </a:xfrm>
          <a:prstGeom prst="rect">
            <a:avLst/>
          </a:prstGeom>
        </p:spPr>
        <p:txBody>
          <a:bodyPr vert="horz" lIns="91440" tIns="45720" rIns="91440" bIns="45720" rtlCol="0"/>
          <a:lstStyle>
            <a:lvl1pPr algn="r">
              <a:defRPr sz="1200"/>
            </a:lvl1pPr>
          </a:lstStyle>
          <a:p>
            <a:fld id="{40659F10-ACB9-4135-81CF-372A50A6CF8C}" type="datetimeFigureOut">
              <a:rPr lang="en-US" smtClean="0"/>
              <a:pPr/>
              <a:t>12/18/2011</a:t>
            </a:fld>
            <a:endParaRPr lang="en-US"/>
          </a:p>
        </p:txBody>
      </p:sp>
      <p:sp>
        <p:nvSpPr>
          <p:cNvPr id="4" name="Footer Placeholder 3"/>
          <p:cNvSpPr>
            <a:spLocks noGrp="1"/>
          </p:cNvSpPr>
          <p:nvPr>
            <p:ph type="ftr" sz="quarter" idx="2"/>
          </p:nvPr>
        </p:nvSpPr>
        <p:spPr>
          <a:xfrm>
            <a:off x="0" y="8659813"/>
            <a:ext cx="2971800" cy="4556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59813"/>
            <a:ext cx="2971800" cy="455612"/>
          </a:xfrm>
          <a:prstGeom prst="rect">
            <a:avLst/>
          </a:prstGeom>
        </p:spPr>
        <p:txBody>
          <a:bodyPr vert="horz" lIns="91440" tIns="45720" rIns="91440" bIns="45720" rtlCol="0" anchor="b"/>
          <a:lstStyle>
            <a:lvl1pPr algn="r">
              <a:defRPr sz="1200"/>
            </a:lvl1pPr>
          </a:lstStyle>
          <a:p>
            <a:fld id="{8C425B7A-14DB-49B6-8EFC-34BBDD975CF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58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7171" name="Rectangle 3"/>
          <p:cNvSpPr>
            <a:spLocks noGrp="1" noChangeArrowheads="1"/>
          </p:cNvSpPr>
          <p:nvPr>
            <p:ph type="dt" idx="1"/>
          </p:nvPr>
        </p:nvSpPr>
        <p:spPr bwMode="auto">
          <a:xfrm>
            <a:off x="3884613" y="0"/>
            <a:ext cx="2971800" cy="4558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7172" name="Rectangle 4"/>
          <p:cNvSpPr>
            <a:spLocks noGrp="1" noRot="1" noChangeAspect="1" noChangeArrowheads="1" noTextEdit="1"/>
          </p:cNvSpPr>
          <p:nvPr>
            <p:ph type="sldImg" idx="2"/>
          </p:nvPr>
        </p:nvSpPr>
        <p:spPr bwMode="auto">
          <a:xfrm>
            <a:off x="1150938" y="684213"/>
            <a:ext cx="4556125" cy="3417887"/>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685800" y="4330581"/>
            <a:ext cx="5486400" cy="41026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59580"/>
            <a:ext cx="2971800" cy="45585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175" name="Rectangle 7"/>
          <p:cNvSpPr>
            <a:spLocks noGrp="1" noChangeArrowheads="1"/>
          </p:cNvSpPr>
          <p:nvPr>
            <p:ph type="sldNum" sz="quarter" idx="5"/>
          </p:nvPr>
        </p:nvSpPr>
        <p:spPr bwMode="auto">
          <a:xfrm>
            <a:off x="3884613" y="8659580"/>
            <a:ext cx="2971800" cy="45585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186850F-B1AE-4DE0-8CB0-EDFFE89A9DC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en.wikipedia.org/wiki/Roger_B._Taney" TargetMode="External"/><Relationship Id="rId3" Type="http://schemas.openxmlformats.org/officeDocument/2006/relationships/hyperlink" Target="http://en.wikipedia.org/wiki/Old_Courthouse" TargetMode="External"/><Relationship Id="rId7" Type="http://schemas.openxmlformats.org/officeDocument/2006/relationships/hyperlink" Target="http://en.wikipedia.org/wiki/Dred_Scott_v._Sandford"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en.wikipedia.org/wiki/United_States_Supreme_Court" TargetMode="External"/><Relationship Id="rId11" Type="http://schemas.openxmlformats.org/officeDocument/2006/relationships/hyperlink" Target="http://en.wikipedia.org/wiki/Fifth_Amendment_to_the_United_States_Constitution" TargetMode="External"/><Relationship Id="rId5" Type="http://schemas.openxmlformats.org/officeDocument/2006/relationships/hyperlink" Target="http://en.wikipedia.org/wiki/Montgomery_Blair" TargetMode="External"/><Relationship Id="rId10" Type="http://schemas.openxmlformats.org/officeDocument/2006/relationships/hyperlink" Target="http://en.wikipedia.org/wiki/Dred_Scott" TargetMode="External"/><Relationship Id="rId4" Type="http://schemas.openxmlformats.org/officeDocument/2006/relationships/hyperlink" Target="http://en.wikipedia.org/wiki/Legal_appeal" TargetMode="External"/><Relationship Id="rId9" Type="http://schemas.openxmlformats.org/officeDocument/2006/relationships/hyperlink" Target="http://en.wikipedia.org/wiki/Declaration_of_Independenc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en.wikipedia.org/wiki/Porter" TargetMode="External"/><Relationship Id="rId3" Type="http://schemas.openxmlformats.org/officeDocument/2006/relationships/hyperlink" Target="http://en.wikipedia.org/wiki/1850" TargetMode="External"/><Relationship Id="rId7" Type="http://schemas.openxmlformats.org/officeDocument/2006/relationships/hyperlink" Target="http://en.wikipedia.org/wiki/1857"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en.wikipedia.org/wiki/May_26" TargetMode="External"/><Relationship Id="rId5" Type="http://schemas.openxmlformats.org/officeDocument/2006/relationships/hyperlink" Target="http://en.wikipedia.org/wiki/Calvin_C._Chaffee" TargetMode="External"/><Relationship Id="rId4" Type="http://schemas.openxmlformats.org/officeDocument/2006/relationships/hyperlink" Target="http://en.wikipedia.org/wiki/Abolitionism" TargetMode="External"/><Relationship Id="rId9" Type="http://schemas.openxmlformats.org/officeDocument/2006/relationships/hyperlink" Target="http://en.wikipedia.org/wiki/Tuberculosi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6E0CE9-1FBD-40EC-9BE0-D837D7F2510D}" type="slidenum">
              <a:rPr lang="en-US"/>
              <a:pPr/>
              <a:t>1</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pPr marL="228600" indent="-228600">
              <a:lnSpc>
                <a:spcPct val="90000"/>
              </a:lnSpc>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Scott seek freedom for himself and his wife. First he offered to buy his freedom from Emerson's widow, Irene Emerson — then living in St. Louis — for $300. The offer was refused, leaving Scott to seek freedom through the courts.</a:t>
            </a:r>
            <a:endParaRPr lang="en-US" dirty="0"/>
          </a:p>
        </p:txBody>
      </p:sp>
      <p:sp>
        <p:nvSpPr>
          <p:cNvPr id="4" name="Slide Number Placeholder 3"/>
          <p:cNvSpPr>
            <a:spLocks noGrp="1"/>
          </p:cNvSpPr>
          <p:nvPr>
            <p:ph type="sldNum" sz="quarter" idx="10"/>
          </p:nvPr>
        </p:nvSpPr>
        <p:spPr/>
        <p:txBody>
          <a:bodyPr/>
          <a:lstStyle/>
          <a:p>
            <a:fld id="{8186850F-B1AE-4DE0-8CB0-EDFFE89A9DC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186850F-B1AE-4DE0-8CB0-EDFFE89A9DC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Scott filed suit to obtain his freedom in 1846 and went to trial in 1847 in a </a:t>
            </a:r>
            <a:r>
              <a:rPr lang="en-US" dirty="0" smtClean="0">
                <a:hlinkClick r:id="rId3" tooltip="Old Courthouse"/>
              </a:rPr>
              <a:t>state courthouse</a:t>
            </a:r>
            <a:r>
              <a:rPr lang="en-US" dirty="0" smtClean="0"/>
              <a:t> in St. Louis. Scott lost the first trial, but the presiding judge granted a second trial because hearsay evidence had been introduced. Three years later, in 1850, a jury decided that Scott and his wife should be freed. The widow, Irene Sanford Emerson, </a:t>
            </a:r>
            <a:r>
              <a:rPr lang="en-US" dirty="0" smtClean="0">
                <a:hlinkClick r:id="rId4" tooltip="Legal appeal"/>
              </a:rPr>
              <a:t>appealed</a:t>
            </a:r>
            <a:r>
              <a:rPr lang="en-US" dirty="0" smtClean="0"/>
              <a:t>. In 1852, the Missouri Supreme Court struck down the lower court ruling, saying, "Times now are not as they were when the previous decisions on this subject were made." The Scotts were again returned to their masters.</a:t>
            </a:r>
          </a:p>
          <a:p>
            <a:r>
              <a:rPr lang="en-US" dirty="0" smtClean="0"/>
              <a:t>With the aid of new lawyers (including </a:t>
            </a:r>
            <a:r>
              <a:rPr lang="en-US" dirty="0" smtClean="0">
                <a:hlinkClick r:id="rId5" tooltip="Montgomery Blair"/>
              </a:rPr>
              <a:t>Montgomery Blair</a:t>
            </a:r>
            <a:r>
              <a:rPr lang="en-US" dirty="0" smtClean="0"/>
              <a:t>), the Scotts sued again in federal court. They lost and appealed to the </a:t>
            </a:r>
            <a:r>
              <a:rPr lang="en-US" dirty="0" smtClean="0">
                <a:hlinkClick r:id="rId6" tooltip="United States Supreme Court"/>
              </a:rPr>
              <a:t>United States Supreme Court</a:t>
            </a:r>
            <a:r>
              <a:rPr lang="en-US" dirty="0" smtClean="0"/>
              <a:t> in </a:t>
            </a:r>
            <a:r>
              <a:rPr lang="en-US" dirty="0" err="1" smtClean="0">
                <a:hlinkClick r:id="rId7" tooltip="Dred Scott v. Sandford"/>
              </a:rPr>
              <a:t>Dred</a:t>
            </a:r>
            <a:r>
              <a:rPr lang="en-US" dirty="0" smtClean="0">
                <a:hlinkClick r:id="rId7" tooltip="Dred Scott v. Sandford"/>
              </a:rPr>
              <a:t> Scott v. </a:t>
            </a:r>
            <a:r>
              <a:rPr lang="en-US" dirty="0" err="1" smtClean="0">
                <a:hlinkClick r:id="rId7" tooltip="Dred Scott v. Sandford"/>
              </a:rPr>
              <a:t>Sandford</a:t>
            </a:r>
            <a:r>
              <a:rPr lang="en-US" dirty="0" smtClean="0"/>
              <a:t>. In 1857, Chief Justice </a:t>
            </a:r>
            <a:r>
              <a:rPr lang="en-US" dirty="0" smtClean="0">
                <a:hlinkClick r:id="rId8" tooltip="Roger B. Taney"/>
              </a:rPr>
              <a:t>Roger B. Taney</a:t>
            </a:r>
            <a:r>
              <a:rPr lang="en-US" dirty="0" smtClean="0"/>
              <a:t> delivered the majority opinion, that:</a:t>
            </a:r>
          </a:p>
          <a:p>
            <a:r>
              <a:rPr lang="en-US" dirty="0" smtClean="0"/>
              <a:t>Any person descended from black Africans, whether slave or free, is not a citizen of the United States, according to the </a:t>
            </a:r>
            <a:r>
              <a:rPr lang="en-US" dirty="0" smtClean="0">
                <a:hlinkClick r:id="rId9" tooltip="Declaration of Independence"/>
              </a:rPr>
              <a:t>Declaration of Independence</a:t>
            </a:r>
            <a:r>
              <a:rPr lang="en-US" dirty="0" smtClean="0"/>
              <a:t>.</a:t>
            </a:r>
          </a:p>
          <a:p>
            <a:r>
              <a:rPr lang="en-US" dirty="0" smtClean="0"/>
              <a:t>The Ordinance of 1787 could not confer freedom or citizenship within the Northwest Territory to black people.</a:t>
            </a:r>
          </a:p>
          <a:p>
            <a:r>
              <a:rPr lang="en-US" dirty="0" smtClean="0"/>
              <a:t>The provisions of the Act of 1820, known as the Missouri Compromise, were voided as a legislative act because the act exceeded the powers of Congress, insofar as it attempted to exclude slavery and impart freedom and citizenship to Black people in the northern part of the Louisiana cession.</a:t>
            </a:r>
            <a:r>
              <a:rPr lang="en-US" baseline="30000" dirty="0" smtClean="0">
                <a:hlinkClick r:id="rId10"/>
              </a:rPr>
              <a:t>[2]</a:t>
            </a:r>
            <a:endParaRPr lang="en-US" dirty="0" smtClean="0"/>
          </a:p>
          <a:p>
            <a:r>
              <a:rPr lang="en-US" dirty="0" smtClean="0"/>
              <a:t>In effect, the Court ruled that slaves had no claim to freedom; they were property and not citizens; they could not bring suit in federal court; and because slaves were private property, the federal government could not revoke a white slave owner's right to own a slave based on where he lived, thus nullifying the essence of the Missouri Compromise. Taney, speaking for the majority, also ruled that since Scott was an object of private property, he was subject to the </a:t>
            </a:r>
            <a:r>
              <a:rPr lang="en-US" dirty="0" smtClean="0">
                <a:hlinkClick r:id="rId11" tooltip="Fifth Amendment to the United States Constitution"/>
              </a:rPr>
              <a:t>Fifth Amendment to the United States Constitution</a:t>
            </a:r>
            <a:r>
              <a:rPr lang="en-US" dirty="0" smtClean="0"/>
              <a:t> which prohibits taking property from its owner "without due process".</a:t>
            </a:r>
          </a:p>
          <a:p>
            <a:endParaRPr lang="en-US" dirty="0"/>
          </a:p>
        </p:txBody>
      </p:sp>
      <p:sp>
        <p:nvSpPr>
          <p:cNvPr id="4" name="Slide Number Placeholder 3"/>
          <p:cNvSpPr>
            <a:spLocks noGrp="1"/>
          </p:cNvSpPr>
          <p:nvPr>
            <p:ph type="sldNum" sz="quarter" idx="10"/>
          </p:nvPr>
        </p:nvSpPr>
        <p:spPr/>
        <p:txBody>
          <a:bodyPr/>
          <a:lstStyle/>
          <a:p>
            <a:fld id="{8186850F-B1AE-4DE0-8CB0-EDFFE89A9DC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6E0CE9-1FBD-40EC-9BE0-D837D7F2510D}" type="slidenum">
              <a:rPr lang="en-US"/>
              <a:pPr/>
              <a:t>5</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pPr marL="228600" indent="-228600">
              <a:lnSpc>
                <a:spcPct val="90000"/>
              </a:lnSpc>
            </a:pP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B2D354-9097-4B57-9B4E-D348EE3E31DC}" type="slidenum">
              <a:rPr lang="en-US"/>
              <a:pPr/>
              <a:t>6</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pPr marL="228600" indent="-228600">
              <a:lnSpc>
                <a:spcPct val="80000"/>
              </a:lnSpc>
            </a:pPr>
            <a:r>
              <a:rPr lang="en-US" sz="1000" b="1"/>
              <a:t>Using this PowerPoint break timer</a:t>
            </a:r>
          </a:p>
          <a:p>
            <a:pPr marL="228600" indent="-228600">
              <a:lnSpc>
                <a:spcPct val="80000"/>
              </a:lnSpc>
            </a:pPr>
            <a:endParaRPr lang="en-US" sz="1000" b="1" dirty="0"/>
          </a:p>
          <a:p>
            <a:pPr marL="228600" indent="-228600">
              <a:lnSpc>
                <a:spcPct val="80000"/>
              </a:lnSpc>
            </a:pPr>
            <a:r>
              <a:rPr lang="en-US" sz="1000" dirty="0"/>
              <a:t>This PowerPoint slide uses images, custom animation, and timing to provide a countdown timer that you can use in any presentation. When you open the template, you’ll notice that the timer is set at 00:00. However, when you start the slide show, the timer will start at the correct time and count down by 1-minute intervals until it gets to 1 minute. At that point, it will count down in two 30-seconds intervals to 00:00.</a:t>
            </a:r>
          </a:p>
          <a:p>
            <a:pPr marL="228600" indent="-228600">
              <a:lnSpc>
                <a:spcPct val="80000"/>
              </a:lnSpc>
            </a:pPr>
            <a:endParaRPr lang="en-US" sz="1000" dirty="0"/>
          </a:p>
          <a:p>
            <a:pPr marL="228600" indent="-228600">
              <a:lnSpc>
                <a:spcPct val="80000"/>
              </a:lnSpc>
            </a:pPr>
            <a:r>
              <a:rPr lang="en-US" sz="1000" b="1" dirty="0"/>
              <a:t>To insert this slide into your presentation </a:t>
            </a:r>
          </a:p>
          <a:p>
            <a:pPr marL="228600" indent="-228600">
              <a:lnSpc>
                <a:spcPct val="80000"/>
              </a:lnSpc>
            </a:pPr>
            <a:endParaRPr lang="en-US" sz="1000" b="1" dirty="0"/>
          </a:p>
          <a:p>
            <a:pPr marL="228600" indent="-228600">
              <a:buFontTx/>
              <a:buAutoNum type="arabicPeriod"/>
            </a:pPr>
            <a:r>
              <a:rPr lang="en-US" dirty="0"/>
              <a:t>Save this template as a presentation (.</a:t>
            </a:r>
            <a:r>
              <a:rPr lang="en-US" dirty="0" err="1"/>
              <a:t>ppt</a:t>
            </a:r>
            <a:r>
              <a:rPr lang="en-US" dirty="0"/>
              <a:t> file) on your computer. </a:t>
            </a:r>
          </a:p>
          <a:p>
            <a:pPr marL="228600" indent="-228600">
              <a:buFontTx/>
              <a:buAutoNum type="arabicPeriod"/>
            </a:pPr>
            <a:r>
              <a:rPr lang="en-US" dirty="0"/>
              <a:t>Open the presentation that will contain the timer. </a:t>
            </a:r>
          </a:p>
          <a:p>
            <a:pPr marL="228600" indent="-228600">
              <a:buFontTx/>
              <a:buAutoNum type="arabicPeriod"/>
            </a:pPr>
            <a:r>
              <a:rPr lang="en-US" dirty="0"/>
              <a:t>On the </a:t>
            </a:r>
            <a:r>
              <a:rPr lang="en-US" b="1" dirty="0"/>
              <a:t>Slides</a:t>
            </a:r>
            <a:r>
              <a:rPr lang="en-US" dirty="0"/>
              <a:t> tab, place your insertion point after the slide that will precede the timer. (Make sure you don't select a slide. Your insertion point should be between the slides.) </a:t>
            </a:r>
          </a:p>
          <a:p>
            <a:pPr marL="228600" indent="-228600">
              <a:buFontTx/>
              <a:buAutoNum type="arabicPeriod"/>
            </a:pPr>
            <a:r>
              <a:rPr lang="en-US" dirty="0"/>
              <a:t>On the </a:t>
            </a:r>
            <a:r>
              <a:rPr lang="en-US" b="1" dirty="0"/>
              <a:t>Insert</a:t>
            </a:r>
            <a:r>
              <a:rPr lang="en-US" dirty="0"/>
              <a:t> menu, click </a:t>
            </a:r>
            <a:r>
              <a:rPr lang="en-US" b="1" dirty="0"/>
              <a:t>Slides from Files</a:t>
            </a:r>
            <a:r>
              <a:rPr lang="en-US" dirty="0"/>
              <a:t>. </a:t>
            </a:r>
          </a:p>
          <a:p>
            <a:pPr marL="228600" indent="-228600">
              <a:buFontTx/>
              <a:buAutoNum type="arabicPeriod"/>
            </a:pPr>
            <a:r>
              <a:rPr lang="en-US" dirty="0"/>
              <a:t>In the </a:t>
            </a:r>
            <a:r>
              <a:rPr lang="en-US" b="1" dirty="0"/>
              <a:t>Slide Finder</a:t>
            </a:r>
            <a:r>
              <a:rPr lang="en-US" dirty="0"/>
              <a:t> dialog box, click the </a:t>
            </a:r>
            <a:r>
              <a:rPr lang="en-US" b="1" dirty="0"/>
              <a:t>Find Presentation</a:t>
            </a:r>
            <a:r>
              <a:rPr lang="en-US" dirty="0"/>
              <a:t> tab. </a:t>
            </a:r>
          </a:p>
          <a:p>
            <a:pPr marL="228600" indent="-228600">
              <a:buFontTx/>
              <a:buAutoNum type="arabicPeriod"/>
            </a:pPr>
            <a:r>
              <a:rPr lang="en-US" dirty="0"/>
              <a:t>Click </a:t>
            </a:r>
            <a:r>
              <a:rPr lang="en-US" b="1" dirty="0"/>
              <a:t>Browse</a:t>
            </a:r>
            <a:r>
              <a:rPr lang="en-US" dirty="0"/>
              <a:t>, locate and select the timer presentation, and then click </a:t>
            </a:r>
            <a:r>
              <a:rPr lang="en-US" b="1" dirty="0"/>
              <a:t>Open</a:t>
            </a:r>
            <a:r>
              <a:rPr lang="en-US" dirty="0"/>
              <a:t>. </a:t>
            </a:r>
          </a:p>
          <a:p>
            <a:pPr marL="228600" indent="-228600">
              <a:buFontTx/>
              <a:buAutoNum type="arabicPeriod"/>
            </a:pPr>
            <a:r>
              <a:rPr lang="en-US" dirty="0"/>
              <a:t>In the </a:t>
            </a:r>
            <a:r>
              <a:rPr lang="en-US" b="1" dirty="0"/>
              <a:t>Slides from Files</a:t>
            </a:r>
            <a:r>
              <a:rPr lang="en-US" dirty="0"/>
              <a:t> dialog box, select the timer slide. </a:t>
            </a:r>
          </a:p>
          <a:p>
            <a:pPr marL="228600" indent="-228600">
              <a:buFontTx/>
              <a:buAutoNum type="arabicPeriod"/>
            </a:pPr>
            <a:r>
              <a:rPr lang="en-US" dirty="0"/>
              <a:t>Select the </a:t>
            </a:r>
            <a:r>
              <a:rPr lang="en-US" b="1" dirty="0"/>
              <a:t>Keep source formatting</a:t>
            </a:r>
            <a:r>
              <a:rPr lang="en-US" dirty="0"/>
              <a:t> check box. If you do not select this check box, the copied slide will inherit the design of the slide that precedes it in the presentation. </a:t>
            </a:r>
          </a:p>
          <a:p>
            <a:pPr marL="228600" indent="-228600">
              <a:buFontTx/>
              <a:buAutoNum type="arabicPeriod"/>
            </a:pPr>
            <a:r>
              <a:rPr lang="en-US" dirty="0"/>
              <a:t>Click </a:t>
            </a:r>
            <a:r>
              <a:rPr lang="en-US" b="1" dirty="0"/>
              <a:t>Insert</a:t>
            </a:r>
            <a:r>
              <a:rPr lang="en-US" dirty="0"/>
              <a:t>. </a:t>
            </a:r>
          </a:p>
          <a:p>
            <a:pPr marL="228600" indent="-228600">
              <a:buFontTx/>
              <a:buAutoNum type="arabicPeriod"/>
            </a:pPr>
            <a:r>
              <a:rPr lang="en-US" dirty="0"/>
              <a:t>Click </a:t>
            </a:r>
            <a:r>
              <a:rPr lang="en-US" b="1" dirty="0"/>
              <a:t>Close</a:t>
            </a:r>
            <a:r>
              <a:rPr lang="en-US" dirty="0"/>
              <a:t>. </a:t>
            </a:r>
          </a:p>
          <a:p>
            <a:pPr marL="228600" indent="-228600">
              <a:lnSpc>
                <a:spcPct val="80000"/>
              </a:lnSpc>
            </a:pPr>
            <a:endParaRPr lang="en-US" sz="1000" dirty="0"/>
          </a:p>
          <a:p>
            <a:pPr marL="228600" indent="-228600">
              <a:lnSpc>
                <a:spcPct val="80000"/>
              </a:lnSpc>
            </a:pPr>
            <a:endParaRPr lang="en-US" sz="10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86850F-B1AE-4DE0-8CB0-EDFFE89A9DC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 the ruling, with Sanford in an insane asylum, Scott was returned as property to Irene Emerson. However, in </a:t>
            </a:r>
            <a:r>
              <a:rPr lang="en-US" dirty="0" smtClean="0">
                <a:hlinkClick r:id="rId3" tooltip="1850"/>
              </a:rPr>
              <a:t>1850</a:t>
            </a:r>
            <a:r>
              <a:rPr lang="en-US" dirty="0" smtClean="0"/>
              <a:t>, Emerson had remarried to an </a:t>
            </a:r>
            <a:r>
              <a:rPr lang="en-US" dirty="0" smtClean="0">
                <a:hlinkClick r:id="rId4" tooltip="Abolitionism"/>
              </a:rPr>
              <a:t>abolitionist</a:t>
            </a:r>
            <a:r>
              <a:rPr lang="en-US" dirty="0" smtClean="0"/>
              <a:t>, </a:t>
            </a:r>
            <a:r>
              <a:rPr lang="en-US" dirty="0" smtClean="0">
                <a:hlinkClick r:id="rId5" tooltip="Calvin C. Chaffee"/>
              </a:rPr>
              <a:t>Calvin C. Chaffee</a:t>
            </a:r>
            <a:r>
              <a:rPr lang="en-US" dirty="0" smtClean="0"/>
              <a:t>, who shortly thereafter was elected to Congress. In a bizarre turn of events, Chaffee was apparently unaware that his wife owned arguably the most prominent slave in America until a month before the Supreme Court decision. Too late to intervene, the severely criticized Chaffee proceeded to have Emerson return Scott to his original owners, the Blow family, who, as Missouri residents, could emancipate him. Scott was formally freed on </a:t>
            </a:r>
            <a:r>
              <a:rPr lang="en-US" dirty="0" smtClean="0">
                <a:hlinkClick r:id="rId6" tooltip="May 26"/>
              </a:rPr>
              <a:t>May 26</a:t>
            </a:r>
            <a:r>
              <a:rPr lang="en-US" dirty="0" smtClean="0"/>
              <a:t>, </a:t>
            </a:r>
            <a:r>
              <a:rPr lang="en-US" dirty="0" smtClean="0">
                <a:hlinkClick r:id="rId7" tooltip="1857"/>
              </a:rPr>
              <a:t>1857</a:t>
            </a:r>
            <a:r>
              <a:rPr lang="en-US" dirty="0" smtClean="0"/>
              <a:t> and worked as a </a:t>
            </a:r>
            <a:r>
              <a:rPr lang="en-US" dirty="0" smtClean="0">
                <a:hlinkClick r:id="rId8" tooltip="Porter"/>
              </a:rPr>
              <a:t>porter</a:t>
            </a:r>
            <a:r>
              <a:rPr lang="en-US" dirty="0" smtClean="0"/>
              <a:t> in St. Louis for less than nine months before he died from </a:t>
            </a:r>
            <a:r>
              <a:rPr lang="en-US" dirty="0" smtClean="0">
                <a:hlinkClick r:id="rId9" tooltip="Tuberculosis"/>
              </a:rPr>
              <a:t>tuberculosis</a:t>
            </a:r>
            <a:r>
              <a:rPr lang="en-US" dirty="0" smtClean="0"/>
              <a:t> in September 1858. He was survived by his wife and his daughter Eliza Scott (born 1838).</a:t>
            </a:r>
            <a:endParaRPr lang="en-US" dirty="0"/>
          </a:p>
        </p:txBody>
      </p:sp>
      <p:sp>
        <p:nvSpPr>
          <p:cNvPr id="4" name="Slide Number Placeholder 3"/>
          <p:cNvSpPr>
            <a:spLocks noGrp="1"/>
          </p:cNvSpPr>
          <p:nvPr>
            <p:ph type="sldNum" sz="quarter" idx="10"/>
          </p:nvPr>
        </p:nvSpPr>
        <p:spPr/>
        <p:txBody>
          <a:bodyPr/>
          <a:lstStyle/>
          <a:p>
            <a:fld id="{8186850F-B1AE-4DE0-8CB0-EDFFE89A9DC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1860 </a:t>
            </a:r>
            <a:r>
              <a:rPr lang="en-US" dirty="0" smtClean="0"/>
              <a:t/>
            </a:r>
            <a:br>
              <a:rPr lang="en-US" dirty="0" smtClean="0"/>
            </a:br>
            <a:r>
              <a:rPr lang="en-US" dirty="0" smtClean="0"/>
              <a:t>Abraham Lincoln is elected president in a political contest dominated by the discussion of slavery. South Carolina secedes from the Union, and the Civil War </a:t>
            </a:r>
            <a:endParaRPr lang="en-US" dirty="0"/>
          </a:p>
        </p:txBody>
      </p:sp>
      <p:sp>
        <p:nvSpPr>
          <p:cNvPr id="4" name="Slide Number Placeholder 3"/>
          <p:cNvSpPr>
            <a:spLocks noGrp="1"/>
          </p:cNvSpPr>
          <p:nvPr>
            <p:ph type="sldNum" sz="quarter" idx="10"/>
          </p:nvPr>
        </p:nvSpPr>
        <p:spPr/>
        <p:txBody>
          <a:bodyPr/>
          <a:lstStyle/>
          <a:p>
            <a:fld id="{8186850F-B1AE-4DE0-8CB0-EDFFE89A9DCC}"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D7EE937-FB3E-44B2-8709-2454BFAD4A44}" type="slidenum">
              <a:rPr lang="en-US"/>
              <a:pPr/>
              <a:t>‹#›</a:t>
            </a:fld>
            <a:endParaRPr 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A9350B-D7DD-455E-BB07-D11FA97AB305}" type="slidenum">
              <a:rPr lang="en-US"/>
              <a:pPr/>
              <a:t>‹#›</a:t>
            </a:fld>
            <a:endParaRPr 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5DF7288-6619-487C-8F3D-9E55A53080B7}" type="slidenum">
              <a:rPr lang="en-US"/>
              <a:pPr/>
              <a:t>‹#›</a:t>
            </a:fld>
            <a:endParaRPr 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0C9DC22-4444-4DDF-A7D1-1CA612428504}" type="slidenum">
              <a:rPr lang="en-US"/>
              <a:pPr/>
              <a:t>‹#›</a:t>
            </a:fld>
            <a:endParaRPr 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B8E8B8E-03D7-4D67-BFCF-4DC134BBF72D}" type="slidenum">
              <a:rPr lang="en-US"/>
              <a:pPr/>
              <a:t>‹#›</a:t>
            </a:fld>
            <a:endParaRPr 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BEE9F55-2A91-484D-BC61-797F488CF1DE}" type="slidenum">
              <a:rPr lang="en-US"/>
              <a:pPr/>
              <a:t>‹#›</a:t>
            </a:fld>
            <a:endParaRPr 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6CCE8D6-0F7E-4BC1-AE05-940FDCB798B9}" type="slidenum">
              <a:rPr lang="en-US"/>
              <a:pPr/>
              <a:t>‹#›</a:t>
            </a:fld>
            <a:endParaRPr 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BFF8E25-48CA-4232-A694-B62A2B401064}" type="slidenum">
              <a:rPr lang="en-US"/>
              <a:pPr/>
              <a:t>‹#›</a:t>
            </a:fld>
            <a:endParaRPr 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CB954CE-958A-46CA-868A-9D4D8A831565}" type="slidenum">
              <a:rPr lang="en-US"/>
              <a:pPr/>
              <a:t>‹#›</a:t>
            </a:fld>
            <a:endParaRPr 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25CCF3A-0FB7-42EE-95DE-DD9F846CB1B7}" type="slidenum">
              <a:rPr lang="en-US"/>
              <a:pPr/>
              <a:t>‹#›</a:t>
            </a:fld>
            <a:endParaRPr 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25E9982-E4FF-4B4A-B96E-A0477E2BEAC8}" type="slidenum">
              <a:rPr lang="en-US"/>
              <a:pPr/>
              <a:t>‹#›</a:t>
            </a:fld>
            <a:endParaRPr 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7D62D3F-165C-4C7B-A2E5-C474497976F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hf sldNum="0"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6.xml"/><Relationship Id="rId16"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j0399835"/>
          <p:cNvPicPr>
            <a:picLocks noChangeAspect="1" noChangeArrowheads="1"/>
          </p:cNvPicPr>
          <p:nvPr/>
        </p:nvPicPr>
        <p:blipFill>
          <a:blip r:embed="rId3" cstate="print"/>
          <a:srcRect/>
          <a:stretch>
            <a:fillRect/>
          </a:stretch>
        </p:blipFill>
        <p:spPr bwMode="auto">
          <a:xfrm>
            <a:off x="1395350" y="201880"/>
            <a:ext cx="6494463" cy="6656119"/>
          </a:xfrm>
          <a:prstGeom prst="rect">
            <a:avLst/>
          </a:prstGeom>
          <a:noFill/>
        </p:spPr>
      </p:pic>
      <p:sp>
        <p:nvSpPr>
          <p:cNvPr id="5" name="TextBox 4"/>
          <p:cNvSpPr txBox="1"/>
          <p:nvPr/>
        </p:nvSpPr>
        <p:spPr>
          <a:xfrm>
            <a:off x="225631" y="142505"/>
            <a:ext cx="8775865" cy="46166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400" dirty="0" smtClean="0">
                <a:latin typeface="Goudy Stout" pitchFamily="18" charset="0"/>
              </a:rPr>
              <a:t>DRED SCOTT DECISION- 1857</a:t>
            </a:r>
            <a:endParaRPr lang="en-US" sz="2800" dirty="0" smtClean="0">
              <a:latin typeface="Goudy Stout" pitchFamily="18" charset="0"/>
            </a:endParaRPr>
          </a:p>
        </p:txBody>
      </p:sp>
      <p:sp>
        <p:nvSpPr>
          <p:cNvPr id="6" name="TextBox 5"/>
          <p:cNvSpPr txBox="1"/>
          <p:nvPr/>
        </p:nvSpPr>
        <p:spPr>
          <a:xfrm>
            <a:off x="427511" y="3716977"/>
            <a:ext cx="3004458" cy="2677656"/>
          </a:xfrm>
          <a:prstGeom prst="rect">
            <a:avLst/>
          </a:prstGeom>
          <a:noFill/>
        </p:spPr>
        <p:txBody>
          <a:bodyPr wrap="square" rtlCol="0">
            <a:spAutoFit/>
          </a:bodyPr>
          <a:lstStyle/>
          <a:p>
            <a:r>
              <a:rPr lang="en-US" sz="5400" dirty="0" smtClean="0"/>
              <a:t>YOU </a:t>
            </a:r>
            <a:br>
              <a:rPr lang="en-US" sz="5400" dirty="0" smtClean="0"/>
            </a:br>
            <a:r>
              <a:rPr lang="en-US" sz="5400" dirty="0" smtClean="0"/>
              <a:t>BE THE JUDGE!</a:t>
            </a:r>
            <a:endParaRPr lang="en-US" dirty="0"/>
          </a:p>
        </p:txBody>
      </p:sp>
      <p:sp>
        <p:nvSpPr>
          <p:cNvPr id="7" name="TextBox 6"/>
          <p:cNvSpPr txBox="1"/>
          <p:nvPr/>
        </p:nvSpPr>
        <p:spPr>
          <a:xfrm>
            <a:off x="5973288" y="665020"/>
            <a:ext cx="3028208"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800" dirty="0" smtClean="0"/>
              <a:t>Scott v. Sanford</a:t>
            </a:r>
            <a:endParaRPr lang="en-US" sz="2800" dirty="0"/>
          </a:p>
        </p:txBody>
      </p:sp>
      <p:sp>
        <p:nvSpPr>
          <p:cNvPr id="8" name="TextBox 7"/>
          <p:cNvSpPr txBox="1"/>
          <p:nvPr/>
        </p:nvSpPr>
        <p:spPr>
          <a:xfrm>
            <a:off x="114300" y="790575"/>
            <a:ext cx="1609725" cy="2308324"/>
          </a:xfrm>
          <a:prstGeom prst="rect">
            <a:avLst/>
          </a:prstGeom>
          <a:noFill/>
        </p:spPr>
        <p:txBody>
          <a:bodyPr wrap="square" rtlCol="0">
            <a:spAutoFit/>
          </a:bodyPr>
          <a:lstStyle/>
          <a:p>
            <a:r>
              <a:rPr lang="en-US" b="1" dirty="0" smtClean="0"/>
              <a:t>Aim: </a:t>
            </a:r>
            <a:r>
              <a:rPr lang="en-US" dirty="0" smtClean="0"/>
              <a:t>What were the legal reasons why </a:t>
            </a:r>
            <a:r>
              <a:rPr lang="en-US" dirty="0" err="1" smtClean="0"/>
              <a:t>Dred</a:t>
            </a:r>
            <a:r>
              <a:rPr lang="en-US" dirty="0" smtClean="0"/>
              <a:t> Scott should be freed or remain a slave?</a:t>
            </a:r>
            <a:endParaRPr lang="en-US" dirty="0"/>
          </a:p>
        </p:txBody>
      </p:sp>
      <p:sp>
        <p:nvSpPr>
          <p:cNvPr id="9" name="Rectangle 8"/>
          <p:cNvSpPr/>
          <p:nvPr/>
        </p:nvSpPr>
        <p:spPr>
          <a:xfrm>
            <a:off x="7134225" y="1700510"/>
            <a:ext cx="2009774" cy="1754326"/>
          </a:xfrm>
          <a:prstGeom prst="rect">
            <a:avLst/>
          </a:prstGeom>
        </p:spPr>
        <p:txBody>
          <a:bodyPr wrap="square">
            <a:spAutoFit/>
          </a:bodyPr>
          <a:lstStyle/>
          <a:p>
            <a:r>
              <a:rPr lang="en-US" b="1" dirty="0" smtClean="0"/>
              <a:t>Do Now: </a:t>
            </a:r>
            <a:r>
              <a:rPr lang="en-US" dirty="0" smtClean="0"/>
              <a:t>What Federal Law allows </a:t>
            </a:r>
            <a:r>
              <a:rPr lang="en-US" dirty="0" err="1" smtClean="0"/>
              <a:t>Dred</a:t>
            </a:r>
            <a:r>
              <a:rPr lang="en-US" dirty="0" smtClean="0"/>
              <a:t> Scott to be brought back to his owner?</a:t>
            </a:r>
            <a:endParaRPr lang="en-US" dirty="0"/>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178748" y="417121"/>
            <a:ext cx="5010150" cy="5715000"/>
          </a:xfrm>
          <a:prstGeom prst="rect">
            <a:avLst/>
          </a:prstGeom>
          <a:ln>
            <a:noFill/>
          </a:ln>
          <a:effectLst>
            <a:softEdge rad="112500"/>
          </a:effectLst>
        </p:spPr>
      </p:pic>
      <p:sp>
        <p:nvSpPr>
          <p:cNvPr id="4" name="TextBox 3"/>
          <p:cNvSpPr txBox="1"/>
          <p:nvPr/>
        </p:nvSpPr>
        <p:spPr>
          <a:xfrm>
            <a:off x="5308270" y="154379"/>
            <a:ext cx="3598223" cy="523220"/>
          </a:xfrm>
          <a:prstGeom prst="rect">
            <a:avLst/>
          </a:prstGeom>
          <a:noFill/>
        </p:spPr>
        <p:txBody>
          <a:bodyPr wrap="square" rtlCol="0">
            <a:spAutoFit/>
          </a:bodyPr>
          <a:lstStyle/>
          <a:p>
            <a:pPr algn="ctr"/>
            <a:r>
              <a:rPr lang="en-US" sz="2800" b="1" dirty="0" err="1" smtClean="0">
                <a:effectLst>
                  <a:outerShdw blurRad="38100" dist="38100" dir="2700000" algn="tl">
                    <a:srgbClr val="000000">
                      <a:alpha val="43137"/>
                    </a:srgbClr>
                  </a:outerShdw>
                </a:effectLst>
                <a:latin typeface="Bradley Hand ITC" pitchFamily="66" charset="0"/>
              </a:rPr>
              <a:t>Dred</a:t>
            </a:r>
            <a:r>
              <a:rPr lang="en-US" sz="2800" b="1" dirty="0" smtClean="0">
                <a:effectLst>
                  <a:outerShdw blurRad="38100" dist="38100" dir="2700000" algn="tl">
                    <a:srgbClr val="000000">
                      <a:alpha val="43137"/>
                    </a:srgbClr>
                  </a:outerShdw>
                </a:effectLst>
                <a:latin typeface="Bradley Hand ITC" pitchFamily="66" charset="0"/>
              </a:rPr>
              <a:t> Scott –</a:t>
            </a:r>
            <a:r>
              <a:rPr lang="en-US" sz="2000" b="1" dirty="0" smtClean="0">
                <a:effectLst>
                  <a:outerShdw blurRad="38100" dist="38100" dir="2700000" algn="tl">
                    <a:srgbClr val="000000">
                      <a:alpha val="43137"/>
                    </a:srgbClr>
                  </a:outerShdw>
                </a:effectLst>
                <a:latin typeface="Bradley Hand ITC" pitchFamily="66" charset="0"/>
              </a:rPr>
              <a:t> (1799-1858)</a:t>
            </a:r>
            <a:endParaRPr lang="en-US" sz="2800" b="1" dirty="0">
              <a:effectLst>
                <a:outerShdw blurRad="38100" dist="38100" dir="2700000" algn="tl">
                  <a:srgbClr val="000000">
                    <a:alpha val="43137"/>
                  </a:srgbClr>
                </a:outerShdw>
              </a:effectLst>
              <a:latin typeface="Bradley Hand ITC" pitchFamily="66" charset="0"/>
            </a:endParaRPr>
          </a:p>
        </p:txBody>
      </p:sp>
      <p:sp>
        <p:nvSpPr>
          <p:cNvPr id="5" name="TextBox 4"/>
          <p:cNvSpPr txBox="1"/>
          <p:nvPr/>
        </p:nvSpPr>
        <p:spPr>
          <a:xfrm>
            <a:off x="5474525" y="712519"/>
            <a:ext cx="3431969" cy="440120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dirty="0" smtClean="0"/>
              <a:t>Scott travelled with his master from a slave state to a free state and a free territory.</a:t>
            </a:r>
          </a:p>
          <a:p>
            <a:endParaRPr lang="en-US" sz="2800" dirty="0"/>
          </a:p>
          <a:p>
            <a:r>
              <a:rPr lang="en-US" sz="2800" dirty="0" smtClean="0"/>
              <a:t>Scott never made a claim for freedom while in these two free areas.</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243442" y="1851192"/>
            <a:ext cx="4910447" cy="2308324"/>
          </a:xfrm>
          <a:prstGeom prst="rect">
            <a:avLst/>
          </a:prstGeom>
        </p:spPr>
        <p:txBody>
          <a:bodyPr wrap="square">
            <a:spAutoFit/>
          </a:bodyPr>
          <a:lstStyle/>
          <a:p>
            <a:r>
              <a:rPr lang="en-US" dirty="0" smtClean="0">
                <a:solidFill>
                  <a:schemeClr val="bg1"/>
                </a:solidFill>
              </a:rPr>
              <a:t>    </a:t>
            </a:r>
            <a:r>
              <a:rPr lang="en-US" sz="2400" dirty="0" smtClean="0">
                <a:solidFill>
                  <a:schemeClr val="bg1"/>
                </a:solidFill>
              </a:rPr>
              <a:t>Scott sought freedom for</a:t>
            </a:r>
            <a:br>
              <a:rPr lang="en-US" sz="2400" dirty="0" smtClean="0">
                <a:solidFill>
                  <a:schemeClr val="bg1"/>
                </a:solidFill>
              </a:rPr>
            </a:br>
            <a:r>
              <a:rPr lang="en-US" sz="2400" dirty="0" smtClean="0">
                <a:solidFill>
                  <a:schemeClr val="bg1"/>
                </a:solidFill>
              </a:rPr>
              <a:t>   himself and his wife. </a:t>
            </a:r>
          </a:p>
          <a:p>
            <a:pPr>
              <a:buFont typeface="Arial" pitchFamily="34" charset="0"/>
              <a:buChar char="•"/>
            </a:pPr>
            <a:endParaRPr lang="en-US" sz="2400" dirty="0">
              <a:solidFill>
                <a:schemeClr val="bg1"/>
              </a:solidFill>
            </a:endParaRPr>
          </a:p>
          <a:p>
            <a:r>
              <a:rPr lang="en-US" sz="2400" dirty="0" smtClean="0">
                <a:solidFill>
                  <a:schemeClr val="bg1"/>
                </a:solidFill>
              </a:rPr>
              <a:t>  The offer was refused, leaving </a:t>
            </a:r>
            <a:br>
              <a:rPr lang="en-US" sz="2400" dirty="0" smtClean="0">
                <a:solidFill>
                  <a:schemeClr val="bg1"/>
                </a:solidFill>
              </a:rPr>
            </a:br>
            <a:r>
              <a:rPr lang="en-US" sz="2400" dirty="0" smtClean="0">
                <a:solidFill>
                  <a:schemeClr val="bg1"/>
                </a:solidFill>
              </a:rPr>
              <a:t>  Scott to seek freedom through </a:t>
            </a:r>
            <a:br>
              <a:rPr lang="en-US" sz="2400" dirty="0" smtClean="0">
                <a:solidFill>
                  <a:schemeClr val="bg1"/>
                </a:solidFill>
              </a:rPr>
            </a:br>
            <a:r>
              <a:rPr lang="en-US" sz="2400" dirty="0" smtClean="0">
                <a:solidFill>
                  <a:schemeClr val="bg1"/>
                </a:solidFill>
              </a:rPr>
              <a:t>  the courts.</a:t>
            </a:r>
            <a:endParaRPr lang="en-US" sz="2400" dirty="0">
              <a:solidFill>
                <a:schemeClr val="bg1"/>
              </a:solidFill>
            </a:endParaRPr>
          </a:p>
        </p:txBody>
      </p:sp>
      <p:pic>
        <p:nvPicPr>
          <p:cNvPr id="10244" name="Picture 4"/>
          <p:cNvPicPr>
            <a:picLocks noChangeAspect="1" noChangeArrowheads="1"/>
          </p:cNvPicPr>
          <p:nvPr/>
        </p:nvPicPr>
        <p:blipFill>
          <a:blip r:embed="rId3" cstate="print"/>
          <a:srcRect/>
          <a:stretch>
            <a:fillRect/>
          </a:stretch>
        </p:blipFill>
        <p:spPr bwMode="auto">
          <a:xfrm>
            <a:off x="5109111" y="580154"/>
            <a:ext cx="3880510" cy="5276547"/>
          </a:xfrm>
          <a:prstGeom prst="rect">
            <a:avLst/>
          </a:prstGeom>
          <a:ln>
            <a:noFill/>
          </a:ln>
          <a:effectLst>
            <a:softEdge rad="112500"/>
          </a:effectLst>
        </p:spPr>
      </p:pic>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a:stretch>
            <a:fillRect/>
          </a:stretch>
        </p:blipFill>
        <p:spPr bwMode="auto">
          <a:xfrm>
            <a:off x="213756" y="714499"/>
            <a:ext cx="3797135" cy="5062847"/>
          </a:xfrm>
          <a:prstGeom prst="rect">
            <a:avLst/>
          </a:prstGeom>
          <a:ln>
            <a:noFill/>
          </a:ln>
          <a:effectLst>
            <a:outerShdw blurRad="190500" algn="tl" rotWithShape="0">
              <a:srgbClr val="000000">
                <a:alpha val="70000"/>
              </a:srgbClr>
            </a:outerShdw>
          </a:effectLst>
        </p:spPr>
      </p:pic>
      <p:sp>
        <p:nvSpPr>
          <p:cNvPr id="3" name="TextBox 2"/>
          <p:cNvSpPr txBox="1"/>
          <p:nvPr/>
        </p:nvSpPr>
        <p:spPr>
          <a:xfrm>
            <a:off x="4310741" y="1163781"/>
            <a:ext cx="4322619" cy="498598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2000" dirty="0" smtClean="0"/>
              <a:t> The case worked its way through State and Federal Courts with decisions going for and against Scott each time the case was heard in a court.  </a:t>
            </a:r>
          </a:p>
          <a:p>
            <a:endParaRPr lang="en-US" sz="2000" dirty="0" smtClean="0"/>
          </a:p>
          <a:p>
            <a:r>
              <a:rPr lang="en-US" sz="2000" dirty="0"/>
              <a:t> </a:t>
            </a:r>
            <a:r>
              <a:rPr lang="en-US" sz="2000" dirty="0" smtClean="0"/>
              <a:t>In 1852, the Missouri Supreme Court struck down the lower court ruling, saying, "Times now are not as they were when the previous decisions on this subject were made.“</a:t>
            </a:r>
          </a:p>
          <a:p>
            <a:endParaRPr lang="en-US" sz="2000" dirty="0"/>
          </a:p>
          <a:p>
            <a:r>
              <a:rPr lang="en-US" sz="2000" dirty="0" smtClean="0"/>
              <a:t>In 1856 the case was heard at the Supreme Court in Scott v. Sanford</a:t>
            </a:r>
            <a:endParaRPr lang="en-US" sz="2000" dirty="0"/>
          </a:p>
          <a:p>
            <a:pPr>
              <a:buFont typeface="Arial" pitchFamily="34" charset="0"/>
              <a:buChar char="•"/>
            </a:pPr>
            <a:endParaRPr lang="en-US" dirty="0"/>
          </a:p>
        </p:txBody>
      </p:sp>
      <p:sp>
        <p:nvSpPr>
          <p:cNvPr id="5" name="TextBox 4"/>
          <p:cNvSpPr txBox="1"/>
          <p:nvPr/>
        </p:nvSpPr>
        <p:spPr>
          <a:xfrm>
            <a:off x="4322618" y="403761"/>
            <a:ext cx="4322618"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3200" dirty="0" smtClean="0"/>
              <a:t>Scott v. Sanford 1857</a:t>
            </a:r>
            <a:endParaRPr lang="en-US" sz="3200" dirty="0"/>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j0399835"/>
          <p:cNvPicPr>
            <a:picLocks noChangeAspect="1" noChangeArrowheads="1"/>
          </p:cNvPicPr>
          <p:nvPr/>
        </p:nvPicPr>
        <p:blipFill>
          <a:blip r:embed="rId3" cstate="print"/>
          <a:srcRect/>
          <a:stretch>
            <a:fillRect/>
          </a:stretch>
        </p:blipFill>
        <p:spPr bwMode="auto">
          <a:xfrm>
            <a:off x="1395350" y="201880"/>
            <a:ext cx="6494463" cy="6656119"/>
          </a:xfrm>
          <a:prstGeom prst="rect">
            <a:avLst/>
          </a:prstGeom>
          <a:ln>
            <a:noFill/>
          </a:ln>
          <a:effectLst>
            <a:softEdge rad="112500"/>
          </a:effectLst>
        </p:spPr>
      </p:pic>
      <p:sp>
        <p:nvSpPr>
          <p:cNvPr id="5" name="TextBox 4"/>
          <p:cNvSpPr txBox="1"/>
          <p:nvPr/>
        </p:nvSpPr>
        <p:spPr>
          <a:xfrm>
            <a:off x="831272" y="142505"/>
            <a:ext cx="7600209" cy="52322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dirty="0" smtClean="0">
                <a:latin typeface="Goudy Stout" pitchFamily="18" charset="0"/>
              </a:rPr>
              <a:t>DRED SCOTT DECISION</a:t>
            </a:r>
          </a:p>
        </p:txBody>
      </p:sp>
      <p:sp>
        <p:nvSpPr>
          <p:cNvPr id="6" name="TextBox 5"/>
          <p:cNvSpPr txBox="1"/>
          <p:nvPr/>
        </p:nvSpPr>
        <p:spPr>
          <a:xfrm>
            <a:off x="249382" y="2945081"/>
            <a:ext cx="3004458" cy="3416320"/>
          </a:xfrm>
          <a:prstGeom prst="rect">
            <a:avLst/>
          </a:prstGeom>
          <a:noFill/>
        </p:spPr>
        <p:txBody>
          <a:bodyPr wrap="square" rtlCol="0">
            <a:spAutoFit/>
          </a:bodyPr>
          <a:lstStyle/>
          <a:p>
            <a:r>
              <a:rPr lang="en-US" sz="5400" dirty="0" smtClean="0"/>
              <a:t>NOW YOU </a:t>
            </a:r>
            <a:br>
              <a:rPr lang="en-US" sz="5400" dirty="0" smtClean="0"/>
            </a:br>
            <a:r>
              <a:rPr lang="en-US" sz="5400" dirty="0" smtClean="0"/>
              <a:t>BE THE JUDGE!</a:t>
            </a:r>
            <a:endParaRPr lang="en-US" dirty="0"/>
          </a:p>
        </p:txBody>
      </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1" name="Picture 43" descr="15grey"/>
          <p:cNvPicPr>
            <a:picLocks noChangeAspect="1" noChangeArrowheads="1"/>
          </p:cNvPicPr>
          <p:nvPr/>
        </p:nvPicPr>
        <p:blipFill>
          <a:blip r:embed="rId3" cstate="print"/>
          <a:srcRect/>
          <a:stretch>
            <a:fillRect/>
          </a:stretch>
        </p:blipFill>
        <p:spPr bwMode="auto">
          <a:xfrm>
            <a:off x="2033588" y="2505075"/>
            <a:ext cx="5076825" cy="1847850"/>
          </a:xfrm>
          <a:prstGeom prst="rect">
            <a:avLst/>
          </a:prstGeom>
          <a:noFill/>
        </p:spPr>
      </p:pic>
      <p:pic>
        <p:nvPicPr>
          <p:cNvPr id="2095" name="Picture 47" descr="14grey"/>
          <p:cNvPicPr>
            <a:picLocks noChangeAspect="1" noChangeArrowheads="1"/>
          </p:cNvPicPr>
          <p:nvPr/>
        </p:nvPicPr>
        <p:blipFill>
          <a:blip r:embed="rId4" cstate="print"/>
          <a:srcRect/>
          <a:stretch>
            <a:fillRect/>
          </a:stretch>
        </p:blipFill>
        <p:spPr bwMode="auto">
          <a:xfrm>
            <a:off x="2033588" y="2505075"/>
            <a:ext cx="5076825" cy="1847850"/>
          </a:xfrm>
          <a:prstGeom prst="rect">
            <a:avLst/>
          </a:prstGeom>
          <a:noFill/>
        </p:spPr>
      </p:pic>
      <p:pic>
        <p:nvPicPr>
          <p:cNvPr id="2094" name="Picture 46" descr="13grey"/>
          <p:cNvPicPr>
            <a:picLocks noChangeAspect="1" noChangeArrowheads="1"/>
          </p:cNvPicPr>
          <p:nvPr/>
        </p:nvPicPr>
        <p:blipFill>
          <a:blip r:embed="rId5" cstate="print"/>
          <a:srcRect/>
          <a:stretch>
            <a:fillRect/>
          </a:stretch>
        </p:blipFill>
        <p:spPr bwMode="auto">
          <a:xfrm>
            <a:off x="2033588" y="2505075"/>
            <a:ext cx="5076825" cy="1847850"/>
          </a:xfrm>
          <a:prstGeom prst="rect">
            <a:avLst/>
          </a:prstGeom>
          <a:noFill/>
        </p:spPr>
      </p:pic>
      <p:pic>
        <p:nvPicPr>
          <p:cNvPr id="2093" name="Picture 45" descr="12grey"/>
          <p:cNvPicPr>
            <a:picLocks noChangeAspect="1" noChangeArrowheads="1"/>
          </p:cNvPicPr>
          <p:nvPr/>
        </p:nvPicPr>
        <p:blipFill>
          <a:blip r:embed="rId6" cstate="print"/>
          <a:srcRect/>
          <a:stretch>
            <a:fillRect/>
          </a:stretch>
        </p:blipFill>
        <p:spPr bwMode="auto">
          <a:xfrm>
            <a:off x="2033588" y="2505075"/>
            <a:ext cx="5076825" cy="1847850"/>
          </a:xfrm>
          <a:prstGeom prst="rect">
            <a:avLst/>
          </a:prstGeom>
          <a:noFill/>
        </p:spPr>
      </p:pic>
      <p:pic>
        <p:nvPicPr>
          <p:cNvPr id="2092" name="Picture 44" descr="11grey"/>
          <p:cNvPicPr>
            <a:picLocks noChangeAspect="1" noChangeArrowheads="1"/>
          </p:cNvPicPr>
          <p:nvPr/>
        </p:nvPicPr>
        <p:blipFill>
          <a:blip r:embed="rId7" cstate="print"/>
          <a:srcRect/>
          <a:stretch>
            <a:fillRect/>
          </a:stretch>
        </p:blipFill>
        <p:spPr bwMode="auto">
          <a:xfrm>
            <a:off x="2033588" y="2505075"/>
            <a:ext cx="5076825" cy="1847850"/>
          </a:xfrm>
          <a:prstGeom prst="rect">
            <a:avLst/>
          </a:prstGeom>
          <a:noFill/>
        </p:spPr>
      </p:pic>
      <p:pic>
        <p:nvPicPr>
          <p:cNvPr id="2086" name="Picture 38" descr="10grey"/>
          <p:cNvPicPr>
            <a:picLocks noChangeAspect="1" noChangeArrowheads="1"/>
          </p:cNvPicPr>
          <p:nvPr/>
        </p:nvPicPr>
        <p:blipFill>
          <a:blip r:embed="rId8" cstate="print"/>
          <a:srcRect/>
          <a:stretch>
            <a:fillRect/>
          </a:stretch>
        </p:blipFill>
        <p:spPr bwMode="auto">
          <a:xfrm>
            <a:off x="2033588" y="2505075"/>
            <a:ext cx="5076825" cy="1847850"/>
          </a:xfrm>
          <a:prstGeom prst="rect">
            <a:avLst/>
          </a:prstGeom>
          <a:noFill/>
        </p:spPr>
      </p:pic>
      <p:pic>
        <p:nvPicPr>
          <p:cNvPr id="2090" name="Picture 42" descr="9grey"/>
          <p:cNvPicPr>
            <a:picLocks noChangeAspect="1" noChangeArrowheads="1"/>
          </p:cNvPicPr>
          <p:nvPr/>
        </p:nvPicPr>
        <p:blipFill>
          <a:blip r:embed="rId9" cstate="print"/>
          <a:srcRect/>
          <a:stretch>
            <a:fillRect/>
          </a:stretch>
        </p:blipFill>
        <p:spPr bwMode="auto">
          <a:xfrm>
            <a:off x="2033588" y="2505075"/>
            <a:ext cx="5076825" cy="1847850"/>
          </a:xfrm>
          <a:prstGeom prst="rect">
            <a:avLst/>
          </a:prstGeom>
          <a:noFill/>
        </p:spPr>
      </p:pic>
      <p:pic>
        <p:nvPicPr>
          <p:cNvPr id="2089" name="Picture 41" descr="8grey"/>
          <p:cNvPicPr>
            <a:picLocks noChangeAspect="1" noChangeArrowheads="1"/>
          </p:cNvPicPr>
          <p:nvPr/>
        </p:nvPicPr>
        <p:blipFill>
          <a:blip r:embed="rId10" cstate="print"/>
          <a:srcRect/>
          <a:stretch>
            <a:fillRect/>
          </a:stretch>
        </p:blipFill>
        <p:spPr bwMode="auto">
          <a:xfrm>
            <a:off x="2033588" y="2505075"/>
            <a:ext cx="5076825" cy="1847850"/>
          </a:xfrm>
          <a:prstGeom prst="rect">
            <a:avLst/>
          </a:prstGeom>
          <a:noFill/>
        </p:spPr>
      </p:pic>
      <p:pic>
        <p:nvPicPr>
          <p:cNvPr id="2088" name="Picture 40" descr="7grey"/>
          <p:cNvPicPr>
            <a:picLocks noChangeAspect="1" noChangeArrowheads="1"/>
          </p:cNvPicPr>
          <p:nvPr/>
        </p:nvPicPr>
        <p:blipFill>
          <a:blip r:embed="rId11" cstate="print"/>
          <a:srcRect/>
          <a:stretch>
            <a:fillRect/>
          </a:stretch>
        </p:blipFill>
        <p:spPr bwMode="auto">
          <a:xfrm>
            <a:off x="2033588" y="2505075"/>
            <a:ext cx="5076825" cy="1847850"/>
          </a:xfrm>
          <a:prstGeom prst="rect">
            <a:avLst/>
          </a:prstGeom>
          <a:noFill/>
        </p:spPr>
      </p:pic>
      <p:pic>
        <p:nvPicPr>
          <p:cNvPr id="2087" name="Picture 39" descr="6grey"/>
          <p:cNvPicPr>
            <a:picLocks noChangeAspect="1" noChangeArrowheads="1"/>
          </p:cNvPicPr>
          <p:nvPr/>
        </p:nvPicPr>
        <p:blipFill>
          <a:blip r:embed="rId12" cstate="print"/>
          <a:srcRect/>
          <a:stretch>
            <a:fillRect/>
          </a:stretch>
        </p:blipFill>
        <p:spPr bwMode="auto">
          <a:xfrm>
            <a:off x="2033588" y="2505075"/>
            <a:ext cx="5076825" cy="1847850"/>
          </a:xfrm>
          <a:prstGeom prst="rect">
            <a:avLst/>
          </a:prstGeom>
          <a:noFill/>
        </p:spPr>
      </p:pic>
      <p:pic>
        <p:nvPicPr>
          <p:cNvPr id="2079" name="Picture 31" descr="5grey"/>
          <p:cNvPicPr>
            <a:picLocks noChangeAspect="1" noChangeArrowheads="1"/>
          </p:cNvPicPr>
          <p:nvPr/>
        </p:nvPicPr>
        <p:blipFill>
          <a:blip r:embed="rId13" cstate="print"/>
          <a:srcRect/>
          <a:stretch>
            <a:fillRect/>
          </a:stretch>
        </p:blipFill>
        <p:spPr bwMode="auto">
          <a:xfrm>
            <a:off x="2033588" y="2505075"/>
            <a:ext cx="5076825" cy="1847850"/>
          </a:xfrm>
          <a:prstGeom prst="rect">
            <a:avLst/>
          </a:prstGeom>
          <a:noFill/>
        </p:spPr>
      </p:pic>
      <p:pic>
        <p:nvPicPr>
          <p:cNvPr id="2085" name="Picture 37" descr="4grey"/>
          <p:cNvPicPr>
            <a:picLocks noChangeAspect="1" noChangeArrowheads="1"/>
          </p:cNvPicPr>
          <p:nvPr/>
        </p:nvPicPr>
        <p:blipFill>
          <a:blip r:embed="rId14" cstate="print"/>
          <a:srcRect/>
          <a:stretch>
            <a:fillRect/>
          </a:stretch>
        </p:blipFill>
        <p:spPr bwMode="auto">
          <a:xfrm>
            <a:off x="2033588" y="2505075"/>
            <a:ext cx="5076825" cy="1847850"/>
          </a:xfrm>
          <a:prstGeom prst="rect">
            <a:avLst/>
          </a:prstGeom>
          <a:noFill/>
        </p:spPr>
      </p:pic>
      <p:pic>
        <p:nvPicPr>
          <p:cNvPr id="2084" name="Picture 36" descr="3grey"/>
          <p:cNvPicPr>
            <a:picLocks noChangeAspect="1" noChangeArrowheads="1"/>
          </p:cNvPicPr>
          <p:nvPr/>
        </p:nvPicPr>
        <p:blipFill>
          <a:blip r:embed="rId15" cstate="print"/>
          <a:srcRect/>
          <a:stretch>
            <a:fillRect/>
          </a:stretch>
        </p:blipFill>
        <p:spPr bwMode="auto">
          <a:xfrm>
            <a:off x="2033588" y="2505075"/>
            <a:ext cx="5076825" cy="1847850"/>
          </a:xfrm>
          <a:prstGeom prst="rect">
            <a:avLst/>
          </a:prstGeom>
          <a:noFill/>
        </p:spPr>
      </p:pic>
      <p:pic>
        <p:nvPicPr>
          <p:cNvPr id="2083" name="Picture 35" descr="2grey"/>
          <p:cNvPicPr>
            <a:picLocks noChangeAspect="1" noChangeArrowheads="1"/>
          </p:cNvPicPr>
          <p:nvPr/>
        </p:nvPicPr>
        <p:blipFill>
          <a:blip r:embed="rId16" cstate="print"/>
          <a:srcRect/>
          <a:stretch>
            <a:fillRect/>
          </a:stretch>
        </p:blipFill>
        <p:spPr bwMode="auto">
          <a:xfrm>
            <a:off x="2033588" y="2505075"/>
            <a:ext cx="5076825" cy="1847850"/>
          </a:xfrm>
          <a:prstGeom prst="rect">
            <a:avLst/>
          </a:prstGeom>
          <a:noFill/>
        </p:spPr>
      </p:pic>
      <p:pic>
        <p:nvPicPr>
          <p:cNvPr id="2082" name="Picture 34" descr="1grey"/>
          <p:cNvPicPr>
            <a:picLocks noChangeAspect="1" noChangeArrowheads="1"/>
          </p:cNvPicPr>
          <p:nvPr/>
        </p:nvPicPr>
        <p:blipFill>
          <a:blip r:embed="rId17" cstate="print"/>
          <a:srcRect/>
          <a:stretch>
            <a:fillRect/>
          </a:stretch>
        </p:blipFill>
        <p:spPr bwMode="auto">
          <a:xfrm>
            <a:off x="2033588" y="2505075"/>
            <a:ext cx="5076825" cy="1847850"/>
          </a:xfrm>
          <a:prstGeom prst="rect">
            <a:avLst/>
          </a:prstGeom>
          <a:noFill/>
        </p:spPr>
      </p:pic>
      <p:pic>
        <p:nvPicPr>
          <p:cNvPr id="2080" name="Picture 32" descr="30seconds_grey"/>
          <p:cNvPicPr>
            <a:picLocks noChangeAspect="1" noChangeArrowheads="1"/>
          </p:cNvPicPr>
          <p:nvPr/>
        </p:nvPicPr>
        <p:blipFill>
          <a:blip r:embed="rId18" cstate="print"/>
          <a:srcRect/>
          <a:stretch>
            <a:fillRect/>
          </a:stretch>
        </p:blipFill>
        <p:spPr bwMode="auto">
          <a:xfrm>
            <a:off x="2033588" y="2505075"/>
            <a:ext cx="5076825" cy="1847850"/>
          </a:xfrm>
          <a:prstGeom prst="rect">
            <a:avLst/>
          </a:prstGeom>
          <a:noFill/>
        </p:spPr>
      </p:pic>
      <p:pic>
        <p:nvPicPr>
          <p:cNvPr id="2081" name="Picture 33" descr="00seconds_grey"/>
          <p:cNvPicPr>
            <a:picLocks noChangeAspect="1" noChangeArrowheads="1"/>
          </p:cNvPicPr>
          <p:nvPr/>
        </p:nvPicPr>
        <p:blipFill>
          <a:blip r:embed="rId19" cstate="print"/>
          <a:srcRect/>
          <a:stretch>
            <a:fillRect/>
          </a:stretch>
        </p:blipFill>
        <p:spPr bwMode="auto">
          <a:xfrm>
            <a:off x="2033588" y="2505075"/>
            <a:ext cx="5076825" cy="1847850"/>
          </a:xfrm>
          <a:prstGeom prst="rect">
            <a:avLst/>
          </a:prstGeom>
          <a:noFill/>
        </p:spPr>
      </p:pic>
    </p:spTree>
  </p:cSld>
  <p:clrMapOvr>
    <a:masterClrMapping/>
  </p:clrMapOvr>
  <p:transition advClick="0" advTm="901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2095"/>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2094"/>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2093"/>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092"/>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2086"/>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2090"/>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2089"/>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2088"/>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2087"/>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60000"/>
                                  </p:stCondLst>
                                  <p:childTnLst>
                                    <p:set>
                                      <p:cBhvr>
                                        <p:cTn id="33" dur="1" fill="hold">
                                          <p:stCondLst>
                                            <p:cond delay="0"/>
                                          </p:stCondLst>
                                        </p:cTn>
                                        <p:tgtEl>
                                          <p:spTgt spid="2079"/>
                                        </p:tgtEl>
                                        <p:attrNameLst>
                                          <p:attrName>style.visibility</p:attrName>
                                        </p:attrNameLst>
                                      </p:cBhvr>
                                      <p:to>
                                        <p:strVal val="visible"/>
                                      </p:to>
                                    </p:set>
                                  </p:childTnLst>
                                </p:cTn>
                              </p:par>
                            </p:childTnLst>
                          </p:cTn>
                        </p:par>
                        <p:par>
                          <p:cTn id="34" fill="hold">
                            <p:stCondLst>
                              <p:cond delay="600000"/>
                            </p:stCondLst>
                            <p:childTnLst>
                              <p:par>
                                <p:cTn id="35" presetID="1" presetClass="entr" presetSubtype="0" fill="hold" nodeType="afterEffect">
                                  <p:stCondLst>
                                    <p:cond delay="60000"/>
                                  </p:stCondLst>
                                  <p:childTnLst>
                                    <p:set>
                                      <p:cBhvr>
                                        <p:cTn id="36" dur="1" fill="hold">
                                          <p:stCondLst>
                                            <p:cond delay="0"/>
                                          </p:stCondLst>
                                        </p:cTn>
                                        <p:tgtEl>
                                          <p:spTgt spid="2085"/>
                                        </p:tgtEl>
                                        <p:attrNameLst>
                                          <p:attrName>style.visibility</p:attrName>
                                        </p:attrNameLst>
                                      </p:cBhvr>
                                      <p:to>
                                        <p:strVal val="visible"/>
                                      </p:to>
                                    </p:set>
                                  </p:childTnLst>
                                </p:cTn>
                              </p:par>
                            </p:childTnLst>
                          </p:cTn>
                        </p:par>
                        <p:par>
                          <p:cTn id="37" fill="hold">
                            <p:stCondLst>
                              <p:cond delay="660000"/>
                            </p:stCondLst>
                            <p:childTnLst>
                              <p:par>
                                <p:cTn id="38" presetID="1" presetClass="entr" presetSubtype="0" fill="hold" nodeType="afterEffect">
                                  <p:stCondLst>
                                    <p:cond delay="60000"/>
                                  </p:stCondLst>
                                  <p:childTnLst>
                                    <p:set>
                                      <p:cBhvr>
                                        <p:cTn id="39" dur="1" fill="hold">
                                          <p:stCondLst>
                                            <p:cond delay="0"/>
                                          </p:stCondLst>
                                        </p:cTn>
                                        <p:tgtEl>
                                          <p:spTgt spid="2084"/>
                                        </p:tgtEl>
                                        <p:attrNameLst>
                                          <p:attrName>style.visibility</p:attrName>
                                        </p:attrNameLst>
                                      </p:cBhvr>
                                      <p:to>
                                        <p:strVal val="visible"/>
                                      </p:to>
                                    </p:set>
                                  </p:childTnLst>
                                </p:cTn>
                              </p:par>
                            </p:childTnLst>
                          </p:cTn>
                        </p:par>
                        <p:par>
                          <p:cTn id="40" fill="hold">
                            <p:stCondLst>
                              <p:cond delay="720000"/>
                            </p:stCondLst>
                            <p:childTnLst>
                              <p:par>
                                <p:cTn id="41" presetID="1" presetClass="entr" presetSubtype="0" fill="hold" nodeType="afterEffect">
                                  <p:stCondLst>
                                    <p:cond delay="60000"/>
                                  </p:stCondLst>
                                  <p:childTnLst>
                                    <p:set>
                                      <p:cBhvr>
                                        <p:cTn id="42" dur="1" fill="hold">
                                          <p:stCondLst>
                                            <p:cond delay="0"/>
                                          </p:stCondLst>
                                        </p:cTn>
                                        <p:tgtEl>
                                          <p:spTgt spid="2083"/>
                                        </p:tgtEl>
                                        <p:attrNameLst>
                                          <p:attrName>style.visibility</p:attrName>
                                        </p:attrNameLst>
                                      </p:cBhvr>
                                      <p:to>
                                        <p:strVal val="visible"/>
                                      </p:to>
                                    </p:set>
                                  </p:childTnLst>
                                </p:cTn>
                              </p:par>
                            </p:childTnLst>
                          </p:cTn>
                        </p:par>
                        <p:par>
                          <p:cTn id="43" fill="hold">
                            <p:stCondLst>
                              <p:cond delay="780000"/>
                            </p:stCondLst>
                            <p:childTnLst>
                              <p:par>
                                <p:cTn id="44" presetID="1" presetClass="entr" presetSubtype="0" fill="hold" nodeType="afterEffect">
                                  <p:stCondLst>
                                    <p:cond delay="60000"/>
                                  </p:stCondLst>
                                  <p:childTnLst>
                                    <p:set>
                                      <p:cBhvr>
                                        <p:cTn id="45" dur="1" fill="hold">
                                          <p:stCondLst>
                                            <p:cond delay="0"/>
                                          </p:stCondLst>
                                        </p:cTn>
                                        <p:tgtEl>
                                          <p:spTgt spid="2082"/>
                                        </p:tgtEl>
                                        <p:attrNameLst>
                                          <p:attrName>style.visibility</p:attrName>
                                        </p:attrNameLst>
                                      </p:cBhvr>
                                      <p:to>
                                        <p:strVal val="visible"/>
                                      </p:to>
                                    </p:set>
                                  </p:childTnLst>
                                </p:cTn>
                              </p:par>
                            </p:childTnLst>
                          </p:cTn>
                        </p:par>
                        <p:par>
                          <p:cTn id="46" fill="hold">
                            <p:stCondLst>
                              <p:cond delay="840000"/>
                            </p:stCondLst>
                            <p:childTnLst>
                              <p:par>
                                <p:cTn id="47" presetID="1" presetClass="entr" presetSubtype="0" fill="hold" nodeType="afterEffect">
                                  <p:stCondLst>
                                    <p:cond delay="30000"/>
                                  </p:stCondLst>
                                  <p:childTnLst>
                                    <p:set>
                                      <p:cBhvr>
                                        <p:cTn id="48" dur="1" fill="hold">
                                          <p:stCondLst>
                                            <p:cond delay="0"/>
                                          </p:stCondLst>
                                        </p:cTn>
                                        <p:tgtEl>
                                          <p:spTgt spid="2080"/>
                                        </p:tgtEl>
                                        <p:attrNameLst>
                                          <p:attrName>style.visibility</p:attrName>
                                        </p:attrNameLst>
                                      </p:cBhvr>
                                      <p:to>
                                        <p:strVal val="visible"/>
                                      </p:to>
                                    </p:set>
                                  </p:childTnLst>
                                </p:cTn>
                              </p:par>
                            </p:childTnLst>
                          </p:cTn>
                        </p:par>
                        <p:par>
                          <p:cTn id="49" fill="hold">
                            <p:stCondLst>
                              <p:cond delay="870000"/>
                            </p:stCondLst>
                            <p:childTnLst>
                              <p:par>
                                <p:cTn id="50" presetID="1" presetClass="entr" presetSubtype="0" fill="hold" nodeType="afterEffect">
                                  <p:stCondLst>
                                    <p:cond delay="30000"/>
                                  </p:stCondLst>
                                  <p:childTnLst>
                                    <p:set>
                                      <p:cBhvr>
                                        <p:cTn id="51" dur="1" fill="hold">
                                          <p:stCondLst>
                                            <p:cond delay="0"/>
                                          </p:stCondLst>
                                        </p:cTn>
                                        <p:tgtEl>
                                          <p:spTgt spid="20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140031" y="1484416"/>
            <a:ext cx="6982691" cy="403187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buAutoNum type="arabicPeriod"/>
            </a:pPr>
            <a:r>
              <a:rPr lang="en-US" sz="3200" dirty="0" smtClean="0"/>
              <a:t>Did Scott have the right to sue?</a:t>
            </a:r>
          </a:p>
          <a:p>
            <a:pPr marL="342900" indent="-342900">
              <a:buAutoNum type="arabicPeriod"/>
            </a:pPr>
            <a:endParaRPr lang="en-US" sz="3200" dirty="0" smtClean="0"/>
          </a:p>
          <a:p>
            <a:pPr marL="342900" indent="-342900">
              <a:buAutoNum type="arabicPeriod"/>
            </a:pPr>
            <a:r>
              <a:rPr lang="en-US" sz="3200" dirty="0" smtClean="0"/>
              <a:t>Was Scott free as a result of living in a state and territory where slavery was illegal?</a:t>
            </a:r>
          </a:p>
          <a:p>
            <a:pPr marL="342900" indent="-342900">
              <a:buAutoNum type="arabicPeriod"/>
            </a:pPr>
            <a:endParaRPr lang="en-US" sz="3200" dirty="0" smtClean="0"/>
          </a:p>
          <a:p>
            <a:pPr marL="342900" indent="-342900">
              <a:buAutoNum type="arabicPeriod"/>
            </a:pPr>
            <a:r>
              <a:rPr lang="en-US" sz="3200" dirty="0" smtClean="0"/>
              <a:t>Was it Constitutional for Congress to limit slavery in the territories?</a:t>
            </a:r>
            <a:endParaRPr lang="en-US" sz="3200" dirty="0"/>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255318" y="193479"/>
            <a:ext cx="5064827" cy="6555641"/>
          </a:xfrm>
          <a:prstGeom prst="rect">
            <a:avLst/>
          </a:prstGeom>
        </p:spPr>
        <p:txBody>
          <a:bodyPr wrap="square">
            <a:spAutoFit/>
          </a:bodyPr>
          <a:lstStyle/>
          <a:p>
            <a:r>
              <a:rPr lang="en-US" sz="2000" dirty="0">
                <a:solidFill>
                  <a:schemeClr val="bg1"/>
                </a:solidFill>
              </a:rPr>
              <a:t>T</a:t>
            </a:r>
            <a:r>
              <a:rPr lang="en-US" sz="2000" dirty="0" smtClean="0">
                <a:solidFill>
                  <a:schemeClr val="bg1"/>
                </a:solidFill>
              </a:rPr>
              <a:t>he U.S. Supreme Court. In Scott v. Sanford the Court states that Scott should remain a slave, that as a slave he is not a citizen of the U.S. and thus not allowed to bring suit in a federal court, and that as a slave he is personal property and thus has never been free. </a:t>
            </a:r>
            <a:br>
              <a:rPr lang="en-US" sz="2000" dirty="0" smtClean="0">
                <a:solidFill>
                  <a:schemeClr val="bg1"/>
                </a:solidFill>
              </a:rPr>
            </a:br>
            <a:r>
              <a:rPr lang="en-US" sz="2000" dirty="0" smtClean="0">
                <a:solidFill>
                  <a:schemeClr val="bg1"/>
                </a:solidFill>
              </a:rPr>
              <a:t/>
            </a:r>
            <a:br>
              <a:rPr lang="en-US" sz="2000" dirty="0" smtClean="0">
                <a:solidFill>
                  <a:schemeClr val="bg1"/>
                </a:solidFill>
              </a:rPr>
            </a:br>
            <a:r>
              <a:rPr lang="en-US" sz="2000" dirty="0" smtClean="0">
                <a:solidFill>
                  <a:schemeClr val="bg1"/>
                </a:solidFill>
              </a:rPr>
              <a:t>The court further declares </a:t>
            </a:r>
            <a:r>
              <a:rPr lang="en-US" sz="2000" dirty="0" smtClean="0">
                <a:solidFill>
                  <a:srgbClr val="FFFF00"/>
                </a:solidFill>
              </a:rPr>
              <a:t>unconstitutional the provision in the Missouri Compromise that permitted Congress to prohibit slavery in the territories</a:t>
            </a:r>
          </a:p>
          <a:p>
            <a:endParaRPr lang="en-US" sz="2000" dirty="0">
              <a:solidFill>
                <a:schemeClr val="bg1"/>
              </a:solidFill>
            </a:endParaRPr>
          </a:p>
          <a:p>
            <a:r>
              <a:rPr lang="en-US" sz="2000" b="1" dirty="0">
                <a:solidFill>
                  <a:schemeClr val="bg1"/>
                </a:solidFill>
              </a:rPr>
              <a:t>Effect:</a:t>
            </a:r>
          </a:p>
          <a:p>
            <a:r>
              <a:rPr lang="en-US" sz="2000" dirty="0" smtClean="0">
                <a:solidFill>
                  <a:schemeClr val="bg1"/>
                </a:solidFill>
              </a:rPr>
              <a:t>The decision in Scott v. Sanford greatly alarms the antislavery movement and intensifies the growing division of opinion within the United States. The newly-formed Republican Party, which opposes the expansion of slavery, criticizes the decision and the court.</a:t>
            </a:r>
            <a:endParaRPr lang="en-US" sz="2000" dirty="0">
              <a:solidFill>
                <a:schemeClr val="bg1"/>
              </a:solidFill>
            </a:endParaRPr>
          </a:p>
        </p:txBody>
      </p:sp>
      <p:pic>
        <p:nvPicPr>
          <p:cNvPr id="12290" name="Picture 2"/>
          <p:cNvPicPr>
            <a:picLocks noChangeAspect="1" noChangeArrowheads="1"/>
          </p:cNvPicPr>
          <p:nvPr/>
        </p:nvPicPr>
        <p:blipFill>
          <a:blip r:embed="rId3" cstate="print"/>
          <a:srcRect/>
          <a:stretch>
            <a:fillRect/>
          </a:stretch>
        </p:blipFill>
        <p:spPr bwMode="auto">
          <a:xfrm>
            <a:off x="6034272" y="313954"/>
            <a:ext cx="2419350" cy="2857500"/>
          </a:xfrm>
          <a:prstGeom prst="rect">
            <a:avLst/>
          </a:prstGeom>
          <a:ln>
            <a:noFill/>
          </a:ln>
          <a:effectLst>
            <a:softEdge rad="112500"/>
          </a:effectLst>
        </p:spPr>
      </p:pic>
      <p:sp>
        <p:nvSpPr>
          <p:cNvPr id="4" name="TextBox 3"/>
          <p:cNvSpPr txBox="1"/>
          <p:nvPr/>
        </p:nvSpPr>
        <p:spPr>
          <a:xfrm>
            <a:off x="6127668" y="3111335"/>
            <a:ext cx="2351314" cy="830997"/>
          </a:xfrm>
          <a:prstGeom prst="rect">
            <a:avLst/>
          </a:prstGeom>
          <a:noFill/>
        </p:spPr>
        <p:txBody>
          <a:bodyPr wrap="square" rtlCol="0">
            <a:spAutoFit/>
          </a:bodyPr>
          <a:lstStyle/>
          <a:p>
            <a:pPr algn="ctr"/>
            <a:r>
              <a:rPr lang="en-US" sz="2400" dirty="0" smtClean="0">
                <a:solidFill>
                  <a:schemeClr val="bg1"/>
                </a:solidFill>
              </a:rPr>
              <a:t>Chief Justice</a:t>
            </a:r>
            <a:br>
              <a:rPr lang="en-US" sz="2400" dirty="0" smtClean="0">
                <a:solidFill>
                  <a:schemeClr val="bg1"/>
                </a:solidFill>
              </a:rPr>
            </a:br>
            <a:r>
              <a:rPr lang="en-US" sz="2400" b="1" dirty="0" smtClean="0">
                <a:solidFill>
                  <a:schemeClr val="bg1"/>
                </a:solidFill>
                <a:effectLst>
                  <a:outerShdw blurRad="38100" dist="38100" dir="2700000" algn="tl">
                    <a:srgbClr val="000000">
                      <a:alpha val="43137"/>
                    </a:srgbClr>
                  </a:outerShdw>
                </a:effectLst>
                <a:latin typeface="Bradley Hand ITC" pitchFamily="66" charset="0"/>
              </a:rPr>
              <a:t>Roger Taney</a:t>
            </a:r>
            <a:endParaRPr lang="en-US" sz="2400" b="1" dirty="0">
              <a:solidFill>
                <a:schemeClr val="bg1"/>
              </a:solidFill>
              <a:effectLst>
                <a:outerShdw blurRad="38100" dist="38100" dir="2700000" algn="tl">
                  <a:srgbClr val="000000">
                    <a:alpha val="43137"/>
                  </a:srgbClr>
                </a:outerShdw>
              </a:effectLst>
              <a:latin typeface="Bradley Hand ITC" pitchFamily="66" charset="0"/>
            </a:endParaRPr>
          </a:p>
        </p:txBody>
      </p:sp>
      <p:pic>
        <p:nvPicPr>
          <p:cNvPr id="1026" name="Picture 2"/>
          <p:cNvPicPr>
            <a:picLocks noChangeAspect="1" noChangeArrowheads="1"/>
          </p:cNvPicPr>
          <p:nvPr/>
        </p:nvPicPr>
        <p:blipFill>
          <a:blip r:embed="rId4" cstate="print"/>
          <a:srcRect/>
          <a:stretch>
            <a:fillRect/>
          </a:stretch>
        </p:blipFill>
        <p:spPr bwMode="auto">
          <a:xfrm>
            <a:off x="5738219" y="4120737"/>
            <a:ext cx="2907018" cy="2210295"/>
          </a:xfrm>
          <a:prstGeom prst="rect">
            <a:avLst/>
          </a:prstGeom>
          <a:ln>
            <a:noFill/>
          </a:ln>
          <a:effectLst>
            <a:softEdge rad="112500"/>
          </a:effectLst>
        </p:spPr>
      </p:pic>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19798" y="1330036"/>
            <a:ext cx="4572000" cy="3970318"/>
          </a:xfrm>
          <a:prstGeom prst="rect">
            <a:avLst/>
          </a:prstGeom>
        </p:spPr>
        <p:txBody>
          <a:bodyPr wrap="square">
            <a:spAutoFit/>
          </a:bodyPr>
          <a:lstStyle/>
          <a:p>
            <a:r>
              <a:rPr lang="en-US" b="1" dirty="0" smtClean="0"/>
              <a:t>1857 –  </a:t>
            </a:r>
            <a:r>
              <a:rPr lang="en-US" dirty="0" err="1" smtClean="0"/>
              <a:t>Dred</a:t>
            </a:r>
            <a:r>
              <a:rPr lang="en-US" dirty="0" smtClean="0"/>
              <a:t> Scott was Freed</a:t>
            </a:r>
            <a:r>
              <a:rPr lang="en-US" b="1" dirty="0" smtClean="0"/>
              <a:t/>
            </a:r>
            <a:br>
              <a:rPr lang="en-US" b="1" dirty="0" smtClean="0"/>
            </a:br>
            <a:endParaRPr lang="en-US" b="1" dirty="0" smtClean="0"/>
          </a:p>
          <a:p>
            <a:r>
              <a:rPr lang="en-US" b="1" dirty="0" smtClean="0"/>
              <a:t>1858 - </a:t>
            </a:r>
            <a:r>
              <a:rPr lang="en-US" dirty="0" err="1" smtClean="0"/>
              <a:t>Dred</a:t>
            </a:r>
            <a:r>
              <a:rPr lang="en-US" dirty="0" smtClean="0"/>
              <a:t> Scott dies of tuberculosis and is buried in St. Louis</a:t>
            </a:r>
          </a:p>
          <a:p>
            <a:r>
              <a:rPr lang="en-US" dirty="0" smtClean="0"/>
              <a:t/>
            </a:r>
            <a:br>
              <a:rPr lang="en-US" dirty="0" smtClean="0"/>
            </a:br>
            <a:r>
              <a:rPr lang="en-US" i="1" dirty="0" smtClean="0"/>
              <a:t>"DRED SCOTT BORN ABOUT 1799 DIED SEPT. 17, 1858 DRED SCOTT SUBJECT OF THE DECISION OF THE SUPREME COURT OF THE UNITED STATES IN 1857 WHICH DENIED CITIZENSHIP TO THE NEGRO, VOIDED THE MISSOURI COMPROMISE ACT, BECAME ONE OF THE EVENTS THAT RESULTED IN THE CIVIL WAR" </a:t>
            </a:r>
            <a:endParaRPr lang="en-US" dirty="0" smtClean="0"/>
          </a:p>
        </p:txBody>
      </p:sp>
      <p:pic>
        <p:nvPicPr>
          <p:cNvPr id="3" name="Picture 3"/>
          <p:cNvPicPr>
            <a:picLocks noChangeAspect="1" noChangeArrowheads="1"/>
          </p:cNvPicPr>
          <p:nvPr/>
        </p:nvPicPr>
        <p:blipFill>
          <a:blip r:embed="rId3" cstate="print"/>
          <a:srcRect/>
          <a:stretch>
            <a:fillRect/>
          </a:stretch>
        </p:blipFill>
        <p:spPr bwMode="auto">
          <a:xfrm>
            <a:off x="230394" y="857745"/>
            <a:ext cx="3648075" cy="4762500"/>
          </a:xfrm>
          <a:prstGeom prst="rect">
            <a:avLst/>
          </a:prstGeom>
          <a:ln>
            <a:noFill/>
          </a:ln>
          <a:effectLst>
            <a:softEdge rad="112500"/>
          </a:effectLst>
        </p:spPr>
      </p:pic>
      <p:sp>
        <p:nvSpPr>
          <p:cNvPr id="5" name="TextBox 4"/>
          <p:cNvSpPr txBox="1"/>
          <p:nvPr/>
        </p:nvSpPr>
        <p:spPr>
          <a:xfrm>
            <a:off x="4191990" y="285008"/>
            <a:ext cx="4358244" cy="461665"/>
          </a:xfrm>
          <a:prstGeom prst="rect">
            <a:avLst/>
          </a:prstGeom>
          <a:noFill/>
        </p:spPr>
        <p:txBody>
          <a:bodyPr wrap="square" rtlCol="0">
            <a:spAutoFit/>
          </a:bodyPr>
          <a:lstStyle/>
          <a:p>
            <a:pPr algn="ctr"/>
            <a:r>
              <a:rPr lang="en-US" sz="2400" b="1" dirty="0" smtClean="0"/>
              <a:t>After the Decision &amp; Death</a:t>
            </a:r>
            <a:endParaRPr lang="en-US" sz="2400" b="1" dirty="0"/>
          </a:p>
        </p:txBody>
      </p:sp>
    </p:spTree>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Referee image slid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610</TotalTime>
  <Words>1129</Words>
  <Application>Microsoft Office PowerPoint</Application>
  <PresentationFormat>On-screen Show (4:3)</PresentationFormat>
  <Paragraphs>68</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Referee image slide</vt:lpstr>
      <vt:lpstr>Slide 1</vt:lpstr>
      <vt:lpstr>Slide 2</vt:lpstr>
      <vt:lpstr>Slide 3</vt:lpstr>
      <vt:lpstr>Slide 4</vt:lpstr>
      <vt:lpstr>Slide 5</vt:lpstr>
      <vt:lpstr>Slide 6</vt:lpstr>
      <vt:lpstr>Slide 7</vt:lpstr>
      <vt:lpstr>Slide 8</vt:lpstr>
      <vt:lpstr>Slide 9</vt:lpstr>
    </vt:vector>
  </TitlesOfParts>
  <Manager/>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 </dc:creator>
  <cp:keywords/>
  <dc:description/>
  <cp:lastModifiedBy>Alex</cp:lastModifiedBy>
  <cp:revision>28</cp:revision>
  <dcterms:created xsi:type="dcterms:W3CDTF">2008-04-26T18:43:48Z</dcterms:created>
  <dcterms:modified xsi:type="dcterms:W3CDTF">2011-12-18T17:52:54Z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TC011799741033</vt:lpwstr>
  </property>
</Properties>
</file>