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82" r:id="rId3"/>
    <p:sldId id="281" r:id="rId4"/>
    <p:sldId id="273" r:id="rId5"/>
    <p:sldId id="257" r:id="rId6"/>
    <p:sldId id="274" r:id="rId7"/>
    <p:sldId id="284" r:id="rId8"/>
    <p:sldId id="275" r:id="rId9"/>
    <p:sldId id="286" r:id="rId10"/>
    <p:sldId id="260" r:id="rId11"/>
    <p:sldId id="262" r:id="rId12"/>
    <p:sldId id="265" r:id="rId13"/>
    <p:sldId id="270" r:id="rId14"/>
    <p:sldId id="276" r:id="rId15"/>
    <p:sldId id="271" r:id="rId16"/>
    <p:sldId id="285" r:id="rId17"/>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a:srgbClr val="FF6600"/>
    <a:srgbClr val="CCFF99"/>
    <a:srgbClr val="00CC66"/>
    <a:srgbClr val="99FF99"/>
    <a:srgbClr val="FF9999"/>
    <a:srgbClr val="FF7C80"/>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696" y="-108"/>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_rels/viewProps.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636C26-9A14-4538-B35D-AB66EC12CC59}" type="datetimeFigureOut">
              <a:rPr lang="en-US" smtClean="0"/>
              <a:pPr/>
              <a:t>11/7/2010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55F4D3-8FD2-4965-A08F-635D07239A7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Chinese civilization originated in various city-states along the Yellow River valley in the Neolithic era. The written history of China begins with the Shang Dynasty (ca. 1550 BCE – ca. 1046 BCE).Turtle shells with ancient Chinese writing from the Shang Dynasty have been carbon dated to as early as 1500 BCE. The origins of Chinese culture, literature and philosophy, developed during the Zhou Dynasty (1045 BCE to 256 BCE) that followed the Shang. It was the longest lasting dynasty and spans the period in which the written script evolved from ancient oracle script to the beginnings of modern Chinese writing.</a:t>
            </a:r>
            <a:br>
              <a:rPr lang="en-US" dirty="0" smtClean="0"/>
            </a:br>
            <a:r>
              <a:rPr lang="en-US" dirty="0" smtClean="0"/>
              <a:t>The feudal Zhou Dynasty eventually broke apart into individual smaller states, beginning the Warring States period. In 221 BCE, Qin Shi Huang united the various warring kingdoms and created the first Chinese empire. Successive dynasties in Chinese history developed bureaucratic systems that enabled the Emperor of China to directly control the vast territories.</a:t>
            </a:r>
            <a:br>
              <a:rPr lang="en-US" dirty="0" smtClean="0"/>
            </a:br>
            <a:r>
              <a:rPr lang="en-US" dirty="0" smtClean="0"/>
              <a:t>The conventional view of Chinese history is that of a dynasty alternating between periods of political unity and disunity and occasionally becoming dominated by foreign Asian peoples, most of whom were assimilated into the Han Chinese population. Cultural and political influences from many parts of Asia, carried by successive waves of immigration, expansion, and assimilation, merged to create modern Chinese culture.</a:t>
            </a:r>
            <a:br>
              <a:rPr lang="en-US" dirty="0" smtClean="0"/>
            </a:br>
            <a:r>
              <a:rPr lang="en-US" dirty="0" smtClean="0"/>
              <a:t>In china we can find ten dynasties:</a:t>
            </a:r>
            <a:endParaRPr lang="en-US" dirty="0"/>
          </a:p>
        </p:txBody>
      </p:sp>
      <p:sp>
        <p:nvSpPr>
          <p:cNvPr id="4" name="Slide Number Placeholder 3"/>
          <p:cNvSpPr>
            <a:spLocks noGrp="1"/>
          </p:cNvSpPr>
          <p:nvPr>
            <p:ph type="sldNum" sz="quarter" idx="10"/>
          </p:nvPr>
        </p:nvSpPr>
        <p:spPr/>
        <p:txBody>
          <a:bodyPr/>
          <a:lstStyle/>
          <a:p>
            <a:fld id="{2F55F4D3-8FD2-4965-A08F-635D07239A7E}"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F55F4D3-8FD2-4965-A08F-635D07239A7E}" type="slidenum">
              <a:rPr lang="en-US" smtClean="0"/>
              <a:pPr/>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ltLang="ko-KR"/>
          </a:p>
        </p:txBody>
      </p:sp>
      <p:sp>
        <p:nvSpPr>
          <p:cNvPr id="5" name="Footer Placeholder 4"/>
          <p:cNvSpPr>
            <a:spLocks noGrp="1"/>
          </p:cNvSpPr>
          <p:nvPr>
            <p:ph type="ftr" sz="quarter" idx="11"/>
          </p:nvPr>
        </p:nvSpPr>
        <p:spPr/>
        <p:txBody>
          <a:bodyPr/>
          <a:lstStyle>
            <a:lvl1pPr>
              <a:defRPr/>
            </a:lvl1pPr>
          </a:lstStyle>
          <a:p>
            <a:endParaRPr lang="en-US" altLang="ko-KR"/>
          </a:p>
        </p:txBody>
      </p:sp>
      <p:sp>
        <p:nvSpPr>
          <p:cNvPr id="6" name="Slide Number Placeholder 5"/>
          <p:cNvSpPr>
            <a:spLocks noGrp="1"/>
          </p:cNvSpPr>
          <p:nvPr>
            <p:ph type="sldNum" sz="quarter" idx="12"/>
          </p:nvPr>
        </p:nvSpPr>
        <p:spPr/>
        <p:txBody>
          <a:bodyPr/>
          <a:lstStyle>
            <a:lvl1pPr>
              <a:defRPr/>
            </a:lvl1pPr>
          </a:lstStyle>
          <a:p>
            <a:fld id="{676D1F1B-7612-4C45-A64F-16893C722677}" type="slidenum">
              <a:rPr lang="ko-KR" altLang="en-US"/>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ko-KR"/>
          </a:p>
        </p:txBody>
      </p:sp>
      <p:sp>
        <p:nvSpPr>
          <p:cNvPr id="5" name="Footer Placeholder 4"/>
          <p:cNvSpPr>
            <a:spLocks noGrp="1"/>
          </p:cNvSpPr>
          <p:nvPr>
            <p:ph type="ftr" sz="quarter" idx="11"/>
          </p:nvPr>
        </p:nvSpPr>
        <p:spPr/>
        <p:txBody>
          <a:bodyPr/>
          <a:lstStyle>
            <a:lvl1pPr>
              <a:defRPr/>
            </a:lvl1pPr>
          </a:lstStyle>
          <a:p>
            <a:endParaRPr lang="en-US" altLang="ko-KR"/>
          </a:p>
        </p:txBody>
      </p:sp>
      <p:sp>
        <p:nvSpPr>
          <p:cNvPr id="6" name="Slide Number Placeholder 5"/>
          <p:cNvSpPr>
            <a:spLocks noGrp="1"/>
          </p:cNvSpPr>
          <p:nvPr>
            <p:ph type="sldNum" sz="quarter" idx="12"/>
          </p:nvPr>
        </p:nvSpPr>
        <p:spPr/>
        <p:txBody>
          <a:bodyPr/>
          <a:lstStyle>
            <a:lvl1pPr>
              <a:defRPr/>
            </a:lvl1pPr>
          </a:lstStyle>
          <a:p>
            <a:fld id="{09D5A713-AF88-409D-9F2D-93B0D94BFB70}" type="slidenum">
              <a:rPr lang="ko-KR" altLang="en-US"/>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ko-KR"/>
          </a:p>
        </p:txBody>
      </p:sp>
      <p:sp>
        <p:nvSpPr>
          <p:cNvPr id="5" name="Footer Placeholder 4"/>
          <p:cNvSpPr>
            <a:spLocks noGrp="1"/>
          </p:cNvSpPr>
          <p:nvPr>
            <p:ph type="ftr" sz="quarter" idx="11"/>
          </p:nvPr>
        </p:nvSpPr>
        <p:spPr/>
        <p:txBody>
          <a:bodyPr/>
          <a:lstStyle>
            <a:lvl1pPr>
              <a:defRPr/>
            </a:lvl1pPr>
          </a:lstStyle>
          <a:p>
            <a:endParaRPr lang="en-US" altLang="ko-KR"/>
          </a:p>
        </p:txBody>
      </p:sp>
      <p:sp>
        <p:nvSpPr>
          <p:cNvPr id="6" name="Slide Number Placeholder 5"/>
          <p:cNvSpPr>
            <a:spLocks noGrp="1"/>
          </p:cNvSpPr>
          <p:nvPr>
            <p:ph type="sldNum" sz="quarter" idx="12"/>
          </p:nvPr>
        </p:nvSpPr>
        <p:spPr/>
        <p:txBody>
          <a:bodyPr/>
          <a:lstStyle>
            <a:lvl1pPr>
              <a:defRPr/>
            </a:lvl1pPr>
          </a:lstStyle>
          <a:p>
            <a:fld id="{172D963A-0DF8-43DF-8977-289A37987191}" type="slidenum">
              <a:rPr lang="ko-KR" altLang="en-US"/>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ko-KR"/>
          </a:p>
        </p:txBody>
      </p:sp>
      <p:sp>
        <p:nvSpPr>
          <p:cNvPr id="6" name="Footer Placeholder 5"/>
          <p:cNvSpPr>
            <a:spLocks noGrp="1"/>
          </p:cNvSpPr>
          <p:nvPr>
            <p:ph type="ftr" sz="quarter" idx="11"/>
          </p:nvPr>
        </p:nvSpPr>
        <p:spPr/>
        <p:txBody>
          <a:bodyPr/>
          <a:lstStyle>
            <a:lvl1pPr>
              <a:defRPr/>
            </a:lvl1pPr>
          </a:lstStyle>
          <a:p>
            <a:endParaRPr lang="en-US" altLang="ko-KR"/>
          </a:p>
        </p:txBody>
      </p:sp>
      <p:sp>
        <p:nvSpPr>
          <p:cNvPr id="7" name="Slide Number Placeholder 6"/>
          <p:cNvSpPr>
            <a:spLocks noGrp="1"/>
          </p:cNvSpPr>
          <p:nvPr>
            <p:ph type="sldNum" sz="quarter" idx="12"/>
          </p:nvPr>
        </p:nvSpPr>
        <p:spPr/>
        <p:txBody>
          <a:bodyPr/>
          <a:lstStyle>
            <a:lvl1pPr>
              <a:defRPr/>
            </a:lvl1pPr>
          </a:lstStyle>
          <a:p>
            <a:fld id="{F2C6E677-5D70-4CE3-918A-B2B06BE70E96}" type="slidenum">
              <a:rPr lang="ko-KR" altLang="en-US"/>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ko-KR"/>
          </a:p>
        </p:txBody>
      </p:sp>
      <p:sp>
        <p:nvSpPr>
          <p:cNvPr id="8" name="Footer Placeholder 7"/>
          <p:cNvSpPr>
            <a:spLocks noGrp="1"/>
          </p:cNvSpPr>
          <p:nvPr>
            <p:ph type="ftr" sz="quarter" idx="11"/>
          </p:nvPr>
        </p:nvSpPr>
        <p:spPr/>
        <p:txBody>
          <a:bodyPr/>
          <a:lstStyle>
            <a:lvl1pPr>
              <a:defRPr/>
            </a:lvl1pPr>
          </a:lstStyle>
          <a:p>
            <a:endParaRPr lang="en-US" altLang="ko-KR"/>
          </a:p>
        </p:txBody>
      </p:sp>
      <p:sp>
        <p:nvSpPr>
          <p:cNvPr id="9" name="Slide Number Placeholder 8"/>
          <p:cNvSpPr>
            <a:spLocks noGrp="1"/>
          </p:cNvSpPr>
          <p:nvPr>
            <p:ph type="sldNum" sz="quarter" idx="12"/>
          </p:nvPr>
        </p:nvSpPr>
        <p:spPr/>
        <p:txBody>
          <a:bodyPr/>
          <a:lstStyle>
            <a:lvl1pPr>
              <a:defRPr/>
            </a:lvl1pPr>
          </a:lstStyle>
          <a:p>
            <a:fld id="{2A7B2EF1-4CF8-4E5E-84A0-E41B3D2B3CE3}" type="slidenum">
              <a:rPr lang="ko-KR" altLang="en-US"/>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ko-KR"/>
          </a:p>
        </p:txBody>
      </p:sp>
      <p:sp>
        <p:nvSpPr>
          <p:cNvPr id="4" name="Footer Placeholder 3"/>
          <p:cNvSpPr>
            <a:spLocks noGrp="1"/>
          </p:cNvSpPr>
          <p:nvPr>
            <p:ph type="ftr" sz="quarter" idx="11"/>
          </p:nvPr>
        </p:nvSpPr>
        <p:spPr/>
        <p:txBody>
          <a:bodyPr/>
          <a:lstStyle>
            <a:lvl1pPr>
              <a:defRPr/>
            </a:lvl1pPr>
          </a:lstStyle>
          <a:p>
            <a:endParaRPr lang="en-US" altLang="ko-KR"/>
          </a:p>
        </p:txBody>
      </p:sp>
      <p:sp>
        <p:nvSpPr>
          <p:cNvPr id="5" name="Slide Number Placeholder 4"/>
          <p:cNvSpPr>
            <a:spLocks noGrp="1"/>
          </p:cNvSpPr>
          <p:nvPr>
            <p:ph type="sldNum" sz="quarter" idx="12"/>
          </p:nvPr>
        </p:nvSpPr>
        <p:spPr/>
        <p:txBody>
          <a:bodyPr/>
          <a:lstStyle>
            <a:lvl1pPr>
              <a:defRPr/>
            </a:lvl1pPr>
          </a:lstStyle>
          <a:p>
            <a:fld id="{2BA70913-D4F9-4A34-A940-A6B2E2F11445}" type="slidenum">
              <a:rPr lang="ko-KR" altLang="en-US"/>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ko-KR"/>
          </a:p>
        </p:txBody>
      </p:sp>
      <p:sp>
        <p:nvSpPr>
          <p:cNvPr id="3" name="Footer Placeholder 2"/>
          <p:cNvSpPr>
            <a:spLocks noGrp="1"/>
          </p:cNvSpPr>
          <p:nvPr>
            <p:ph type="ftr" sz="quarter" idx="11"/>
          </p:nvPr>
        </p:nvSpPr>
        <p:spPr/>
        <p:txBody>
          <a:bodyPr/>
          <a:lstStyle>
            <a:lvl1pPr>
              <a:defRPr/>
            </a:lvl1pPr>
          </a:lstStyle>
          <a:p>
            <a:endParaRPr lang="en-US" altLang="ko-KR"/>
          </a:p>
        </p:txBody>
      </p:sp>
      <p:sp>
        <p:nvSpPr>
          <p:cNvPr id="4" name="Slide Number Placeholder 3"/>
          <p:cNvSpPr>
            <a:spLocks noGrp="1"/>
          </p:cNvSpPr>
          <p:nvPr>
            <p:ph type="sldNum" sz="quarter" idx="12"/>
          </p:nvPr>
        </p:nvSpPr>
        <p:spPr/>
        <p:txBody>
          <a:bodyPr/>
          <a:lstStyle>
            <a:lvl1pPr>
              <a:defRPr/>
            </a:lvl1pPr>
          </a:lstStyle>
          <a:p>
            <a:fld id="{64E41A25-9D84-47EF-8B8A-9A36A8EC95E1}" type="slidenum">
              <a:rPr lang="ko-KR" altLang="en-US"/>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ko-KR"/>
          </a:p>
        </p:txBody>
      </p:sp>
      <p:sp>
        <p:nvSpPr>
          <p:cNvPr id="6" name="Footer Placeholder 5"/>
          <p:cNvSpPr>
            <a:spLocks noGrp="1"/>
          </p:cNvSpPr>
          <p:nvPr>
            <p:ph type="ftr" sz="quarter" idx="11"/>
          </p:nvPr>
        </p:nvSpPr>
        <p:spPr/>
        <p:txBody>
          <a:bodyPr/>
          <a:lstStyle>
            <a:lvl1pPr>
              <a:defRPr/>
            </a:lvl1pPr>
          </a:lstStyle>
          <a:p>
            <a:endParaRPr lang="en-US" altLang="ko-KR"/>
          </a:p>
        </p:txBody>
      </p:sp>
      <p:sp>
        <p:nvSpPr>
          <p:cNvPr id="7" name="Slide Number Placeholder 6"/>
          <p:cNvSpPr>
            <a:spLocks noGrp="1"/>
          </p:cNvSpPr>
          <p:nvPr>
            <p:ph type="sldNum" sz="quarter" idx="12"/>
          </p:nvPr>
        </p:nvSpPr>
        <p:spPr/>
        <p:txBody>
          <a:bodyPr/>
          <a:lstStyle>
            <a:lvl1pPr>
              <a:defRPr/>
            </a:lvl1pPr>
          </a:lstStyle>
          <a:p>
            <a:fld id="{F6BC9432-97B4-40D2-9C40-3528CF257C4B}" type="slidenum">
              <a:rPr lang="ko-KR" altLang="en-US"/>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ko-KR"/>
          </a:p>
        </p:txBody>
      </p:sp>
      <p:sp>
        <p:nvSpPr>
          <p:cNvPr id="6" name="Footer Placeholder 5"/>
          <p:cNvSpPr>
            <a:spLocks noGrp="1"/>
          </p:cNvSpPr>
          <p:nvPr>
            <p:ph type="ftr" sz="quarter" idx="11"/>
          </p:nvPr>
        </p:nvSpPr>
        <p:spPr/>
        <p:txBody>
          <a:bodyPr/>
          <a:lstStyle>
            <a:lvl1pPr>
              <a:defRPr/>
            </a:lvl1pPr>
          </a:lstStyle>
          <a:p>
            <a:endParaRPr lang="en-US" altLang="ko-KR"/>
          </a:p>
        </p:txBody>
      </p:sp>
      <p:sp>
        <p:nvSpPr>
          <p:cNvPr id="7" name="Slide Number Placeholder 6"/>
          <p:cNvSpPr>
            <a:spLocks noGrp="1"/>
          </p:cNvSpPr>
          <p:nvPr>
            <p:ph type="sldNum" sz="quarter" idx="12"/>
          </p:nvPr>
        </p:nvSpPr>
        <p:spPr/>
        <p:txBody>
          <a:bodyPr/>
          <a:lstStyle>
            <a:lvl1pPr>
              <a:defRPr/>
            </a:lvl1pPr>
          </a:lstStyle>
          <a:p>
            <a:fld id="{5311C6FE-BCD0-44CE-A326-444230D79407}" type="slidenum">
              <a:rPr lang="ko-KR" altLang="en-US"/>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ko-KR"/>
          </a:p>
        </p:txBody>
      </p:sp>
      <p:sp>
        <p:nvSpPr>
          <p:cNvPr id="5" name="Footer Placeholder 4"/>
          <p:cNvSpPr>
            <a:spLocks noGrp="1"/>
          </p:cNvSpPr>
          <p:nvPr>
            <p:ph type="ftr" sz="quarter" idx="11"/>
          </p:nvPr>
        </p:nvSpPr>
        <p:spPr/>
        <p:txBody>
          <a:bodyPr/>
          <a:lstStyle>
            <a:lvl1pPr>
              <a:defRPr/>
            </a:lvl1pPr>
          </a:lstStyle>
          <a:p>
            <a:endParaRPr lang="en-US" altLang="ko-KR"/>
          </a:p>
        </p:txBody>
      </p:sp>
      <p:sp>
        <p:nvSpPr>
          <p:cNvPr id="6" name="Slide Number Placeholder 5"/>
          <p:cNvSpPr>
            <a:spLocks noGrp="1"/>
          </p:cNvSpPr>
          <p:nvPr>
            <p:ph type="sldNum" sz="quarter" idx="12"/>
          </p:nvPr>
        </p:nvSpPr>
        <p:spPr/>
        <p:txBody>
          <a:bodyPr/>
          <a:lstStyle>
            <a:lvl1pPr>
              <a:defRPr/>
            </a:lvl1pPr>
          </a:lstStyle>
          <a:p>
            <a:fld id="{70A0AA42-6E52-47AF-9053-1032D448D9F0}" type="slidenum">
              <a:rPr lang="ko-KR" altLang="en-US"/>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ko-KR"/>
          </a:p>
        </p:txBody>
      </p:sp>
      <p:sp>
        <p:nvSpPr>
          <p:cNvPr id="5" name="Footer Placeholder 4"/>
          <p:cNvSpPr>
            <a:spLocks noGrp="1"/>
          </p:cNvSpPr>
          <p:nvPr>
            <p:ph type="ftr" sz="quarter" idx="11"/>
          </p:nvPr>
        </p:nvSpPr>
        <p:spPr/>
        <p:txBody>
          <a:bodyPr/>
          <a:lstStyle>
            <a:lvl1pPr>
              <a:defRPr/>
            </a:lvl1pPr>
          </a:lstStyle>
          <a:p>
            <a:endParaRPr lang="en-US" altLang="ko-KR"/>
          </a:p>
        </p:txBody>
      </p:sp>
      <p:sp>
        <p:nvSpPr>
          <p:cNvPr id="6" name="Slide Number Placeholder 5"/>
          <p:cNvSpPr>
            <a:spLocks noGrp="1"/>
          </p:cNvSpPr>
          <p:nvPr>
            <p:ph type="sldNum" sz="quarter" idx="12"/>
          </p:nvPr>
        </p:nvSpPr>
        <p:spPr/>
        <p:txBody>
          <a:bodyPr/>
          <a:lstStyle>
            <a:lvl1pPr>
              <a:defRPr/>
            </a:lvl1pPr>
          </a:lstStyle>
          <a:p>
            <a:fld id="{F99104D3-44BC-4B0F-BE36-FBC7D21588F6}" type="slidenum">
              <a:rPr lang="ko-KR" altLang="en-US"/>
              <a:pPr/>
              <a:t>‹#›</a:t>
            </a:fld>
            <a:endParaRPr lang="en-US" altLang="ko-K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ltLang="ko-K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ltLang="ko-K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D0D04A2B-B6D3-44AC-A70F-9A88A88BD8E7}" type="slidenum">
              <a:rPr lang="ko-KR" altLang="en-US"/>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ltLang="ko-KR"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굴림" pitchFamily="50" charset="-127"/>
              </a:defRPr>
            </a:lvl1pPr>
          </a:lstStyle>
          <a:p>
            <a:endParaRPr lang="en-US" altLang="ko-K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굴림" pitchFamily="50" charset="-127"/>
              </a:defRPr>
            </a:lvl1pPr>
          </a:lstStyle>
          <a:p>
            <a:endParaRPr lang="en-US" altLang="ko-K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굴림" pitchFamily="50" charset="-127"/>
              </a:defRPr>
            </a:lvl1pPr>
          </a:lstStyle>
          <a:p>
            <a:fld id="{78171F8E-161E-4048-8287-57CBBB32C3A4}" type="slidenum">
              <a:rPr lang="ko-KR" altLang="en-US"/>
              <a:pPr/>
              <a:t>‹#›</a:t>
            </a:fld>
            <a:endParaRPr lang="en-US" altLang="ko-K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itchFamily="18" charset="0"/>
        </a:defRPr>
      </a:lvl2pPr>
      <a:lvl3pPr algn="ctr" rtl="0" fontAlgn="base">
        <a:spcBef>
          <a:spcPct val="0"/>
        </a:spcBef>
        <a:spcAft>
          <a:spcPct val="0"/>
        </a:spcAft>
        <a:defRPr sz="4400">
          <a:solidFill>
            <a:schemeClr val="tx2"/>
          </a:solidFill>
          <a:latin typeface="Times New Roman" pitchFamily="18" charset="0"/>
        </a:defRPr>
      </a:lvl3pPr>
      <a:lvl4pPr algn="ctr" rtl="0" fontAlgn="base">
        <a:spcBef>
          <a:spcPct val="0"/>
        </a:spcBef>
        <a:spcAft>
          <a:spcPct val="0"/>
        </a:spcAft>
        <a:defRPr sz="4400">
          <a:solidFill>
            <a:schemeClr val="tx2"/>
          </a:solidFill>
          <a:latin typeface="Times New Roman" pitchFamily="18" charset="0"/>
        </a:defRPr>
      </a:lvl4pPr>
      <a:lvl5pPr algn="ctr" rtl="0" fontAlgn="base">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ideo" Target="file:///C:\Documents%20and%20Settings\Alex\Desktop\Ancient%20China%20-%20BETA%202010-11\huanghe.wmv" TargetMode="Externa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wmf"/></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ideo" Target="file:///C:\Documents%20and%20Settings\Alex\Desktop\Ancient%20China%20-%20BETA%202010-11\Engineering_an_Empire_-_China_1_5.wmv" TargetMode="Externa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429000" y="152400"/>
            <a:ext cx="5181600" cy="2590800"/>
          </a:xfrm>
        </p:spPr>
        <p:txBody>
          <a:bodyPr anchor="t"/>
          <a:lstStyle/>
          <a:p>
            <a:r>
              <a:rPr lang="en-US" altLang="ko-KR" sz="5400" dirty="0" smtClean="0">
                <a:solidFill>
                  <a:srgbClr val="FF3300"/>
                </a:solidFill>
                <a:latin typeface="Elephant" pitchFamily="18" charset="0"/>
                <a:ea typeface="굴림" pitchFamily="50" charset="-127"/>
              </a:rPr>
              <a:t>Ancient China</a:t>
            </a:r>
            <a:br>
              <a:rPr lang="en-US" altLang="ko-KR" sz="5400" dirty="0" smtClean="0">
                <a:solidFill>
                  <a:srgbClr val="FF3300"/>
                </a:solidFill>
                <a:latin typeface="Elephant" pitchFamily="18" charset="0"/>
                <a:ea typeface="굴림" pitchFamily="50" charset="-127"/>
              </a:rPr>
            </a:br>
            <a:r>
              <a:rPr lang="en-US" altLang="ko-KR" sz="5400" dirty="0" smtClean="0">
                <a:solidFill>
                  <a:srgbClr val="FF3300"/>
                </a:solidFill>
                <a:latin typeface="Elephant" pitchFamily="18" charset="0"/>
                <a:ea typeface="굴림" pitchFamily="50" charset="-127"/>
              </a:rPr>
              <a:t>Qin and Han</a:t>
            </a:r>
            <a:br>
              <a:rPr lang="en-US" altLang="ko-KR" sz="5400" dirty="0" smtClean="0">
                <a:solidFill>
                  <a:srgbClr val="FF3300"/>
                </a:solidFill>
                <a:latin typeface="Elephant" pitchFamily="18" charset="0"/>
                <a:ea typeface="굴림" pitchFamily="50" charset="-127"/>
              </a:rPr>
            </a:br>
            <a:r>
              <a:rPr lang="en-US" altLang="ko-KR" sz="5400" dirty="0" smtClean="0">
                <a:solidFill>
                  <a:srgbClr val="FF3300"/>
                </a:solidFill>
                <a:latin typeface="Elephant" pitchFamily="18" charset="0"/>
                <a:ea typeface="굴림" pitchFamily="50" charset="-127"/>
              </a:rPr>
              <a:t>Dynasties </a:t>
            </a:r>
            <a:endParaRPr lang="en-US" altLang="ko-KR" sz="5400" dirty="0">
              <a:solidFill>
                <a:srgbClr val="FF3300"/>
              </a:solidFill>
              <a:latin typeface="Elephant" pitchFamily="18" charset="0"/>
              <a:ea typeface="굴림" pitchFamily="50" charset="-127"/>
            </a:endParaRPr>
          </a:p>
        </p:txBody>
      </p:sp>
      <p:pic>
        <p:nvPicPr>
          <p:cNvPr id="2060" name="Picture 12"/>
          <p:cNvPicPr>
            <a:picLocks noChangeAspect="1" noChangeArrowheads="1"/>
          </p:cNvPicPr>
          <p:nvPr/>
        </p:nvPicPr>
        <p:blipFill>
          <a:blip r:embed="rId3"/>
          <a:srcRect/>
          <a:stretch>
            <a:fillRect/>
          </a:stretch>
        </p:blipFill>
        <p:spPr bwMode="auto">
          <a:xfrm>
            <a:off x="609600" y="609600"/>
            <a:ext cx="3038475" cy="51816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3" name="TextBox 12"/>
          <p:cNvSpPr txBox="1"/>
          <p:nvPr/>
        </p:nvSpPr>
        <p:spPr>
          <a:xfrm>
            <a:off x="3505200" y="4038600"/>
            <a:ext cx="4953000" cy="2185214"/>
          </a:xfrm>
          <a:prstGeom prst="rect">
            <a:avLst/>
          </a:prstGeom>
          <a:noFill/>
        </p:spPr>
        <p:txBody>
          <a:bodyPr wrap="square" rtlCol="0">
            <a:spAutoFit/>
          </a:bodyPr>
          <a:lstStyle/>
          <a:p>
            <a:r>
              <a:rPr lang="en-US" sz="2800" dirty="0" smtClean="0">
                <a:solidFill>
                  <a:schemeClr val="bg1"/>
                </a:solidFill>
              </a:rPr>
              <a:t>Do Now: </a:t>
            </a:r>
          </a:p>
          <a:p>
            <a:pPr marL="457200" indent="-457200">
              <a:buAutoNum type="arabicPeriod"/>
            </a:pPr>
            <a:r>
              <a:rPr lang="en-US" sz="2800" dirty="0" smtClean="0">
                <a:solidFill>
                  <a:schemeClr val="bg1"/>
                </a:solidFill>
              </a:rPr>
              <a:t>What Continent is China On?</a:t>
            </a:r>
          </a:p>
          <a:p>
            <a:pPr marL="457200" indent="-457200">
              <a:buAutoNum type="arabicPeriod"/>
            </a:pPr>
            <a:r>
              <a:rPr lang="en-US" sz="2800" dirty="0" smtClean="0">
                <a:solidFill>
                  <a:schemeClr val="bg1"/>
                </a:solidFill>
              </a:rPr>
              <a:t>What characteristics started </a:t>
            </a:r>
            <a:r>
              <a:rPr lang="en-US" sz="2800" dirty="0">
                <a:solidFill>
                  <a:schemeClr val="bg1"/>
                </a:solidFill>
              </a:rPr>
              <a:t>C</a:t>
            </a:r>
            <a:r>
              <a:rPr lang="en-US" sz="2800" dirty="0" smtClean="0">
                <a:solidFill>
                  <a:schemeClr val="bg1"/>
                </a:solidFill>
              </a:rPr>
              <a:t>hinese civilization?</a:t>
            </a:r>
          </a:p>
          <a:p>
            <a:endParaRPr lang="en-US" dirty="0">
              <a:solidFill>
                <a:schemeClr val="bg1"/>
              </a:solidFill>
            </a:endParaRPr>
          </a:p>
        </p:txBody>
      </p:sp>
      <p:sp>
        <p:nvSpPr>
          <p:cNvPr id="14" name="Rectangle 13"/>
          <p:cNvSpPr/>
          <p:nvPr/>
        </p:nvSpPr>
        <p:spPr>
          <a:xfrm>
            <a:off x="3505200" y="2819400"/>
            <a:ext cx="5841471" cy="1077218"/>
          </a:xfrm>
          <a:prstGeom prst="rect">
            <a:avLst/>
          </a:prstGeom>
        </p:spPr>
        <p:txBody>
          <a:bodyPr wrap="none">
            <a:spAutoFit/>
          </a:bodyPr>
          <a:lstStyle/>
          <a:p>
            <a:r>
              <a:rPr lang="en-US" sz="3200" dirty="0" smtClean="0">
                <a:solidFill>
                  <a:schemeClr val="bg1"/>
                </a:solidFill>
              </a:rPr>
              <a:t>Aim: </a:t>
            </a:r>
            <a:r>
              <a:rPr lang="en-US" sz="3200" dirty="0">
                <a:solidFill>
                  <a:schemeClr val="bg1"/>
                </a:solidFill>
              </a:rPr>
              <a:t>What were the </a:t>
            </a:r>
            <a:endParaRPr lang="en-US" sz="3200" dirty="0" smtClean="0">
              <a:solidFill>
                <a:schemeClr val="bg1"/>
              </a:solidFill>
            </a:endParaRPr>
          </a:p>
          <a:p>
            <a:r>
              <a:rPr lang="en-US" sz="3200" dirty="0" smtClean="0">
                <a:solidFill>
                  <a:schemeClr val="bg1"/>
                </a:solidFill>
              </a:rPr>
              <a:t>Great </a:t>
            </a:r>
            <a:r>
              <a:rPr lang="en-US" sz="3200" dirty="0">
                <a:solidFill>
                  <a:schemeClr val="bg1"/>
                </a:solidFill>
              </a:rPr>
              <a:t>Ancient Chinese </a:t>
            </a:r>
            <a:r>
              <a:rPr lang="en-US" sz="3200" dirty="0" smtClean="0">
                <a:solidFill>
                  <a:schemeClr val="bg1"/>
                </a:solidFill>
              </a:rPr>
              <a:t>Empires?</a:t>
            </a:r>
            <a:r>
              <a:rPr lang="en-US" sz="3200" dirty="0" smtClean="0"/>
              <a:t>?</a:t>
            </a:r>
            <a:r>
              <a:rPr lang="en-US" sz="3200" dirty="0" smtClean="0">
                <a:solidFill>
                  <a:schemeClr val="bg1"/>
                </a:solidFill>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repeatCount="indefinite" accel="50000" decel="50000" autoRev="1" fill="hold" nodeType="withEffect">
                                  <p:stCondLst>
                                    <p:cond delay="0"/>
                                  </p:stCondLst>
                                  <p:endCondLst>
                                    <p:cond evt="onNext" delay="0">
                                      <p:tgtEl>
                                        <p:sldTgt/>
                                      </p:tgtEl>
                                    </p:cond>
                                  </p:endCondLst>
                                  <p:childTnLst>
                                    <p:animMotion origin="layout" path="M 8.33333E-7 3.33333E-6 L -0.15781 3.33333E-6 " pathEditMode="relative" rAng="0" ptsTypes="AA">
                                      <p:cBhvr>
                                        <p:cTn id="6" dur="2000" fill="hold"/>
                                        <p:tgtEl>
                                          <p:spTgt spid="2060"/>
                                        </p:tgtEl>
                                        <p:attrNameLst>
                                          <p:attrName>ppt_x</p:attrName>
                                          <p:attrName>ppt_y</p:attrName>
                                        </p:attrNameLst>
                                      </p:cBhvr>
                                      <p:rCtr x="-79" y="0"/>
                                    </p:animMotion>
                                  </p:childTnLst>
                                </p:cTn>
                              </p:par>
                            </p:childTnLst>
                          </p:cTn>
                        </p:par>
                        <p:par>
                          <p:cTn id="7" fill="hold">
                            <p:stCondLst>
                              <p:cond delay="4000"/>
                            </p:stCondLst>
                            <p:childTnLst>
                              <p:par>
                                <p:cTn id="8" presetID="63" presetClass="path" presetSubtype="0" repeatCount="indefinite" accel="50000" decel="50000" autoRev="1" fill="hold" nodeType="afterEffect">
                                  <p:stCondLst>
                                    <p:cond delay="4000"/>
                                  </p:stCondLst>
                                  <p:endCondLst>
                                    <p:cond evt="onNext" delay="0">
                                      <p:tgtEl>
                                        <p:sldTgt/>
                                      </p:tgtEl>
                                    </p:cond>
                                  </p:endCondLst>
                                  <p:childTnLst>
                                    <p:animMotion origin="layout" path="M -0.15782 4.44444E-6 L -0.01563 4.44444E-6 " pathEditMode="relative" rAng="0" ptsTypes="AA">
                                      <p:cBhvr>
                                        <p:cTn id="9" dur="2000" fill="hold"/>
                                        <p:tgtEl>
                                          <p:spTgt spid="2060"/>
                                        </p:tgtEl>
                                        <p:attrNameLst>
                                          <p:attrName>ppt_x</p:attrName>
                                          <p:attrName>ppt_y</p:attrName>
                                        </p:attrNameLst>
                                      </p:cBhvr>
                                      <p:rCtr x="7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3"/>
          <a:srcRect/>
          <a:stretch>
            <a:fillRect/>
          </a:stretch>
        </p:blipFill>
        <p:spPr bwMode="auto">
          <a:xfrm>
            <a:off x="0" y="838200"/>
            <a:ext cx="9144000" cy="6019800"/>
          </a:xfrm>
          <a:prstGeom prst="rect">
            <a:avLst/>
          </a:prstGeom>
          <a:noFill/>
          <a:ln w="9525">
            <a:noFill/>
            <a:miter lim="800000"/>
            <a:headEnd/>
            <a:tailEnd/>
          </a:ln>
          <a:effectLst/>
        </p:spPr>
      </p:pic>
      <p:sp>
        <p:nvSpPr>
          <p:cNvPr id="4" name="Rectangle 3"/>
          <p:cNvSpPr/>
          <p:nvPr/>
        </p:nvSpPr>
        <p:spPr>
          <a:xfrm>
            <a:off x="0" y="0"/>
            <a:ext cx="9144000" cy="83099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en-US" b="1" dirty="0" smtClean="0"/>
              <a:t>Mountains, sea, and desert provide some protection and isolation</a:t>
            </a:r>
          </a:p>
          <a:p>
            <a:r>
              <a:rPr lang="en-US" b="1" dirty="0" smtClean="0"/>
              <a:t>except vulnerable to northwest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Rectangle 1"/>
          <p:cNvSpPr/>
          <p:nvPr/>
        </p:nvSpPr>
        <p:spPr>
          <a:xfrm>
            <a:off x="5334000" y="304800"/>
            <a:ext cx="3657600" cy="4216539"/>
          </a:xfrm>
          <a:prstGeom prst="rect">
            <a:avLst/>
          </a:prstGeom>
        </p:spPr>
        <p:txBody>
          <a:bodyPr wrap="square">
            <a:spAutoFit/>
          </a:bodyPr>
          <a:lstStyle/>
          <a:p>
            <a:pPr algn="ctr"/>
            <a:r>
              <a:rPr lang="en-US" sz="2800" b="1" dirty="0" smtClean="0"/>
              <a:t>River valleys </a:t>
            </a:r>
          </a:p>
          <a:p>
            <a:endParaRPr lang="en-US" dirty="0" smtClean="0"/>
          </a:p>
          <a:p>
            <a:pPr marL="457200" indent="-457200">
              <a:buAutoNum type="arabicPeriod"/>
            </a:pPr>
            <a:r>
              <a:rPr lang="en-US" b="1" dirty="0" smtClean="0">
                <a:solidFill>
                  <a:srgbClr val="C00000"/>
                </a:solidFill>
              </a:rPr>
              <a:t>Yellow (Huang Ho) earliest civilization - damaging floods</a:t>
            </a:r>
            <a:r>
              <a:rPr lang="en-US" b="1" dirty="0" smtClean="0"/>
              <a:t> </a:t>
            </a:r>
            <a:r>
              <a:rPr lang="en-US" dirty="0" smtClean="0"/>
              <a:t/>
            </a:r>
            <a:br>
              <a:rPr lang="en-US" dirty="0" smtClean="0"/>
            </a:br>
            <a:endParaRPr lang="en-US" dirty="0" smtClean="0"/>
          </a:p>
          <a:p>
            <a:pPr marL="457200" indent="-457200">
              <a:buAutoNum type="arabicPeriod"/>
            </a:pPr>
            <a:r>
              <a:rPr lang="en-US" b="1" dirty="0" smtClean="0">
                <a:solidFill>
                  <a:srgbClr val="C00000"/>
                </a:solidFill>
              </a:rPr>
              <a:t>Yangtze -  very important in unification- transportation- irrigation</a:t>
            </a:r>
            <a:endParaRPr lang="en-US" b="1" dirty="0">
              <a:solidFill>
                <a:srgbClr val="C00000"/>
              </a:solidFill>
            </a:endParaRPr>
          </a:p>
        </p:txBody>
      </p:sp>
      <p:pic>
        <p:nvPicPr>
          <p:cNvPr id="30722" name="Picture 2"/>
          <p:cNvPicPr>
            <a:picLocks noChangeAspect="1" noChangeArrowheads="1"/>
          </p:cNvPicPr>
          <p:nvPr/>
        </p:nvPicPr>
        <p:blipFill>
          <a:blip r:embed="rId4"/>
          <a:srcRect/>
          <a:stretch>
            <a:fillRect/>
          </a:stretch>
        </p:blipFill>
        <p:spPr bwMode="auto">
          <a:xfrm>
            <a:off x="228600" y="304800"/>
            <a:ext cx="4953000" cy="59436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anim calcmode="lin" valueType="num">
                                      <p:cBhvr>
                                        <p:cTn id="8"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9" dur="5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huanghe.wmv">
            <a:hlinkClick r:id="" action="ppaction://media"/>
          </p:cNvPr>
          <p:cNvPicPr>
            <a:picLocks noRot="1" noChangeAspect="1"/>
          </p:cNvPicPr>
          <p:nvPr>
            <a:videoFile r:link="rId1"/>
          </p:nvPr>
        </p:nvPicPr>
        <p:blipFill>
          <a:blip r:embed="rId4"/>
          <a:stretch>
            <a:fillRect/>
          </a:stretch>
        </p:blipFill>
        <p:spPr>
          <a:xfrm>
            <a:off x="1905000" y="1143000"/>
            <a:ext cx="5588000" cy="4191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973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0"/>
            <a:ext cx="7772400" cy="1143000"/>
          </a:xfrm>
        </p:spPr>
        <p:txBody>
          <a:bodyPr/>
          <a:lstStyle/>
          <a:p>
            <a:r>
              <a:rPr lang="en-US" altLang="ko-KR" sz="5400" b="1" dirty="0" smtClean="0">
                <a:solidFill>
                  <a:srgbClr val="0066FF"/>
                </a:solidFill>
                <a:latin typeface="Tempus Sans ITC" pitchFamily="82" charset="0"/>
                <a:ea typeface="굴림" pitchFamily="50" charset="-127"/>
              </a:rPr>
              <a:t>Important Dynasties</a:t>
            </a:r>
            <a:endParaRPr lang="en-US" altLang="ko-KR" sz="5400" b="1" dirty="0">
              <a:solidFill>
                <a:srgbClr val="0066FF"/>
              </a:solidFill>
              <a:latin typeface="Tempus Sans ITC" pitchFamily="82" charset="0"/>
              <a:ea typeface="굴림" pitchFamily="50" charset="-127"/>
            </a:endParaRPr>
          </a:p>
        </p:txBody>
      </p:sp>
      <p:sp>
        <p:nvSpPr>
          <p:cNvPr id="3077" name="Text Box 5"/>
          <p:cNvSpPr txBox="1">
            <a:spLocks noChangeArrowheads="1"/>
          </p:cNvSpPr>
          <p:nvPr/>
        </p:nvSpPr>
        <p:spPr bwMode="auto">
          <a:xfrm>
            <a:off x="685800" y="1752600"/>
            <a:ext cx="3581400" cy="396875"/>
          </a:xfrm>
          <a:prstGeom prst="rect">
            <a:avLst/>
          </a:prstGeom>
          <a:noFill/>
          <a:ln w="9525">
            <a:noFill/>
            <a:miter lim="800000"/>
            <a:headEnd/>
            <a:tailEnd/>
          </a:ln>
          <a:effectLst/>
        </p:spPr>
        <p:txBody>
          <a:bodyPr>
            <a:spAutoFit/>
          </a:bodyPr>
          <a:lstStyle/>
          <a:p>
            <a:pPr algn="ctr">
              <a:spcBef>
                <a:spcPct val="50000"/>
              </a:spcBef>
            </a:pPr>
            <a:r>
              <a:rPr lang="en-US" altLang="ko-KR" sz="2000" b="1" dirty="0">
                <a:solidFill>
                  <a:srgbClr val="99CCFF"/>
                </a:solidFill>
                <a:latin typeface="Elephant" pitchFamily="18" charset="0"/>
                <a:ea typeface="Batang" pitchFamily="18" charset="-127"/>
              </a:rPr>
              <a:t>221 B.C. - 206 B.C.</a:t>
            </a:r>
            <a:r>
              <a:rPr lang="en-US" altLang="ko-KR" sz="2000" b="1" dirty="0">
                <a:solidFill>
                  <a:srgbClr val="99CCFF"/>
                </a:solidFill>
                <a:latin typeface="Elephant" pitchFamily="18" charset="0"/>
                <a:ea typeface="굴림" pitchFamily="50" charset="-127"/>
              </a:rPr>
              <a:t> </a:t>
            </a:r>
          </a:p>
        </p:txBody>
      </p:sp>
      <p:sp>
        <p:nvSpPr>
          <p:cNvPr id="3078" name="Text Box 6"/>
          <p:cNvSpPr txBox="1">
            <a:spLocks noChangeArrowheads="1"/>
          </p:cNvSpPr>
          <p:nvPr/>
        </p:nvSpPr>
        <p:spPr bwMode="auto">
          <a:xfrm>
            <a:off x="4572000" y="3276600"/>
            <a:ext cx="4572000" cy="707886"/>
          </a:xfrm>
          <a:prstGeom prst="rect">
            <a:avLst/>
          </a:prstGeom>
          <a:noFill/>
          <a:ln w="9525">
            <a:noFill/>
            <a:miter lim="800000"/>
            <a:headEnd/>
            <a:tailEnd/>
          </a:ln>
          <a:effectLst/>
        </p:spPr>
        <p:txBody>
          <a:bodyPr>
            <a:spAutoFit/>
          </a:bodyPr>
          <a:lstStyle/>
          <a:p>
            <a:pPr algn="ctr">
              <a:spcBef>
                <a:spcPct val="50000"/>
              </a:spcBef>
            </a:pPr>
            <a:r>
              <a:rPr lang="en-US" altLang="ko-KR" sz="4000" dirty="0">
                <a:solidFill>
                  <a:srgbClr val="FF0000"/>
                </a:solidFill>
                <a:latin typeface="Elephant" pitchFamily="18" charset="0"/>
                <a:ea typeface="굴림" pitchFamily="50" charset="-127"/>
              </a:rPr>
              <a:t>Han Dynasty</a:t>
            </a:r>
          </a:p>
        </p:txBody>
      </p:sp>
      <p:sp>
        <p:nvSpPr>
          <p:cNvPr id="3079" name="Text Box 7"/>
          <p:cNvSpPr txBox="1">
            <a:spLocks noChangeArrowheads="1"/>
          </p:cNvSpPr>
          <p:nvPr/>
        </p:nvSpPr>
        <p:spPr bwMode="auto">
          <a:xfrm>
            <a:off x="304800" y="1066800"/>
            <a:ext cx="4343400" cy="769441"/>
          </a:xfrm>
          <a:prstGeom prst="rect">
            <a:avLst/>
          </a:prstGeom>
          <a:noFill/>
          <a:ln w="9525">
            <a:noFill/>
            <a:miter lim="800000"/>
            <a:headEnd/>
            <a:tailEnd/>
          </a:ln>
          <a:effectLst/>
        </p:spPr>
        <p:txBody>
          <a:bodyPr>
            <a:spAutoFit/>
          </a:bodyPr>
          <a:lstStyle/>
          <a:p>
            <a:pPr algn="ctr">
              <a:spcBef>
                <a:spcPct val="50000"/>
              </a:spcBef>
            </a:pPr>
            <a:r>
              <a:rPr lang="en-US" altLang="ko-KR" sz="4400" dirty="0">
                <a:solidFill>
                  <a:srgbClr val="FF0000"/>
                </a:solidFill>
                <a:latin typeface="Elephant" pitchFamily="18" charset="0"/>
                <a:ea typeface="굴림" pitchFamily="50" charset="-127"/>
              </a:rPr>
              <a:t>Qin Dynasty</a:t>
            </a:r>
          </a:p>
        </p:txBody>
      </p:sp>
      <p:sp>
        <p:nvSpPr>
          <p:cNvPr id="3080" name="Text Box 8"/>
          <p:cNvSpPr txBox="1">
            <a:spLocks noChangeArrowheads="1"/>
          </p:cNvSpPr>
          <p:nvPr/>
        </p:nvSpPr>
        <p:spPr bwMode="auto">
          <a:xfrm>
            <a:off x="5486400" y="3962400"/>
            <a:ext cx="2895600" cy="396875"/>
          </a:xfrm>
          <a:prstGeom prst="rect">
            <a:avLst/>
          </a:prstGeom>
          <a:noFill/>
          <a:ln w="9525">
            <a:noFill/>
            <a:miter lim="800000"/>
            <a:headEnd/>
            <a:tailEnd/>
          </a:ln>
          <a:effectLst/>
        </p:spPr>
        <p:txBody>
          <a:bodyPr>
            <a:spAutoFit/>
          </a:bodyPr>
          <a:lstStyle/>
          <a:p>
            <a:pPr algn="ctr">
              <a:spcBef>
                <a:spcPct val="50000"/>
              </a:spcBef>
            </a:pPr>
            <a:r>
              <a:rPr lang="en-US" altLang="ko-KR" sz="2000" b="1" dirty="0">
                <a:solidFill>
                  <a:schemeClr val="bg1"/>
                </a:solidFill>
                <a:latin typeface="Elephant" pitchFamily="18" charset="0"/>
                <a:ea typeface="굴림" pitchFamily="50" charset="-127"/>
              </a:rPr>
              <a:t>206 B.C. – 220 A.D.</a:t>
            </a:r>
          </a:p>
        </p:txBody>
      </p:sp>
      <p:sp>
        <p:nvSpPr>
          <p:cNvPr id="3084" name="Text Box 12"/>
          <p:cNvSpPr txBox="1">
            <a:spLocks noChangeArrowheads="1"/>
          </p:cNvSpPr>
          <p:nvPr/>
        </p:nvSpPr>
        <p:spPr bwMode="auto">
          <a:xfrm>
            <a:off x="457200" y="2743200"/>
            <a:ext cx="3733800" cy="523220"/>
          </a:xfrm>
          <a:prstGeom prst="rect">
            <a:avLst/>
          </a:prstGeom>
          <a:noFill/>
          <a:ln w="9525">
            <a:noFill/>
            <a:miter lim="800000"/>
            <a:headEnd/>
            <a:tailEnd/>
          </a:ln>
          <a:effectLst/>
        </p:spPr>
        <p:txBody>
          <a:bodyPr wrap="square">
            <a:spAutoFit/>
          </a:bodyPr>
          <a:lstStyle/>
          <a:p>
            <a:pPr algn="ctr">
              <a:spcBef>
                <a:spcPct val="50000"/>
              </a:spcBef>
            </a:pPr>
            <a:r>
              <a:rPr lang="en-US" altLang="ko-KR" sz="2800" dirty="0">
                <a:solidFill>
                  <a:srgbClr val="FF0000"/>
                </a:solidFill>
                <a:latin typeface="Georgia" pitchFamily="18" charset="0"/>
                <a:ea typeface="굴림" pitchFamily="50" charset="-127"/>
              </a:rPr>
              <a:t>Qin </a:t>
            </a:r>
            <a:r>
              <a:rPr lang="en-US" altLang="ko-KR" sz="2800" dirty="0" smtClean="0">
                <a:solidFill>
                  <a:srgbClr val="FF0000"/>
                </a:solidFill>
                <a:latin typeface="Georgia" pitchFamily="18" charset="0"/>
                <a:ea typeface="굴림" pitchFamily="50" charset="-127"/>
              </a:rPr>
              <a:t>Shi </a:t>
            </a:r>
            <a:r>
              <a:rPr lang="en-US" altLang="ko-KR" sz="2800" dirty="0" err="1">
                <a:solidFill>
                  <a:srgbClr val="FF0000"/>
                </a:solidFill>
                <a:latin typeface="Georgia" pitchFamily="18" charset="0"/>
                <a:ea typeface="굴림" pitchFamily="50" charset="-127"/>
              </a:rPr>
              <a:t>Huangdi</a:t>
            </a:r>
            <a:endParaRPr lang="en-US" altLang="ko-KR" sz="2800" dirty="0">
              <a:solidFill>
                <a:srgbClr val="FF0000"/>
              </a:solidFill>
              <a:latin typeface="Georgia" pitchFamily="18" charset="0"/>
              <a:ea typeface="굴림" pitchFamily="50" charset="-127"/>
            </a:endParaRPr>
          </a:p>
        </p:txBody>
      </p:sp>
      <p:sp>
        <p:nvSpPr>
          <p:cNvPr id="3085" name="Text Box 13"/>
          <p:cNvSpPr txBox="1">
            <a:spLocks noChangeArrowheads="1"/>
          </p:cNvSpPr>
          <p:nvPr/>
        </p:nvSpPr>
        <p:spPr bwMode="auto">
          <a:xfrm>
            <a:off x="533400" y="2133600"/>
            <a:ext cx="3810000" cy="625475"/>
          </a:xfrm>
          <a:prstGeom prst="rect">
            <a:avLst/>
          </a:prstGeom>
          <a:noFill/>
          <a:ln w="9525">
            <a:noFill/>
            <a:miter lim="800000"/>
            <a:headEnd/>
            <a:tailEnd/>
          </a:ln>
          <a:effectLst/>
        </p:spPr>
        <p:txBody>
          <a:bodyPr>
            <a:spAutoFit/>
          </a:bodyPr>
          <a:lstStyle/>
          <a:p>
            <a:pPr algn="ctr">
              <a:spcBef>
                <a:spcPct val="50000"/>
              </a:spcBef>
            </a:pPr>
            <a:r>
              <a:rPr lang="en-US" altLang="ko-KR" sz="3500" b="1" dirty="0">
                <a:solidFill>
                  <a:srgbClr val="99CCFF"/>
                </a:solidFill>
                <a:latin typeface="Georgia" pitchFamily="18" charset="0"/>
                <a:ea typeface="굴림" pitchFamily="50" charset="-127"/>
              </a:rPr>
              <a:t>First Emperor</a:t>
            </a:r>
          </a:p>
        </p:txBody>
      </p:sp>
      <p:sp>
        <p:nvSpPr>
          <p:cNvPr id="3086" name="Text Box 14"/>
          <p:cNvSpPr txBox="1">
            <a:spLocks noChangeArrowheads="1"/>
          </p:cNvSpPr>
          <p:nvPr/>
        </p:nvSpPr>
        <p:spPr bwMode="auto">
          <a:xfrm>
            <a:off x="381000" y="3200400"/>
            <a:ext cx="3810000" cy="477054"/>
          </a:xfrm>
          <a:prstGeom prst="rect">
            <a:avLst/>
          </a:prstGeom>
          <a:noFill/>
          <a:ln w="9525">
            <a:noFill/>
            <a:miter lim="800000"/>
            <a:headEnd/>
            <a:tailEnd/>
          </a:ln>
          <a:effectLst/>
        </p:spPr>
        <p:txBody>
          <a:bodyPr>
            <a:spAutoFit/>
          </a:bodyPr>
          <a:lstStyle/>
          <a:p>
            <a:pPr algn="ctr">
              <a:spcBef>
                <a:spcPct val="50000"/>
              </a:spcBef>
            </a:pPr>
            <a:r>
              <a:rPr lang="en-US" altLang="ko-KR" sz="2500" dirty="0" smtClean="0">
                <a:solidFill>
                  <a:srgbClr val="FF0000"/>
                </a:solidFill>
                <a:latin typeface="Georgia" pitchFamily="18" charset="0"/>
                <a:ea typeface="굴림" pitchFamily="50" charset="-127"/>
              </a:rPr>
              <a:t>Dynasty</a:t>
            </a:r>
            <a:r>
              <a:rPr lang="en-US" altLang="ko-KR" sz="2500" dirty="0" smtClean="0">
                <a:solidFill>
                  <a:srgbClr val="99CCFF"/>
                </a:solidFill>
                <a:latin typeface="Georgia" pitchFamily="18" charset="0"/>
                <a:ea typeface="굴림" pitchFamily="50" charset="-127"/>
              </a:rPr>
              <a:t> was </a:t>
            </a:r>
            <a:r>
              <a:rPr lang="en-US" altLang="ko-KR" dirty="0" smtClean="0">
                <a:solidFill>
                  <a:srgbClr val="FF0000"/>
                </a:solidFill>
                <a:latin typeface="Georgia" pitchFamily="18" charset="0"/>
                <a:ea typeface="굴림" pitchFamily="50" charset="-127"/>
              </a:rPr>
              <a:t>short-lived</a:t>
            </a:r>
            <a:endParaRPr lang="en-US" altLang="ko-KR" sz="2500" dirty="0">
              <a:solidFill>
                <a:srgbClr val="FF0000"/>
              </a:solidFill>
              <a:latin typeface="Georgia" pitchFamily="18" charset="0"/>
              <a:ea typeface="굴림" pitchFamily="50" charset="-127"/>
            </a:endParaRPr>
          </a:p>
        </p:txBody>
      </p:sp>
      <p:sp>
        <p:nvSpPr>
          <p:cNvPr id="3089" name="Text Box 17"/>
          <p:cNvSpPr txBox="1">
            <a:spLocks noChangeArrowheads="1"/>
          </p:cNvSpPr>
          <p:nvPr/>
        </p:nvSpPr>
        <p:spPr bwMode="auto">
          <a:xfrm>
            <a:off x="5029200" y="5867400"/>
            <a:ext cx="3810000" cy="830997"/>
          </a:xfrm>
          <a:prstGeom prst="rect">
            <a:avLst/>
          </a:prstGeom>
          <a:noFill/>
          <a:ln w="9525">
            <a:noFill/>
            <a:miter lim="800000"/>
            <a:headEnd/>
            <a:tailEnd/>
          </a:ln>
          <a:effectLst/>
        </p:spPr>
        <p:txBody>
          <a:bodyPr>
            <a:spAutoFit/>
          </a:bodyPr>
          <a:lstStyle/>
          <a:p>
            <a:pPr algn="ctr">
              <a:spcBef>
                <a:spcPct val="50000"/>
              </a:spcBef>
            </a:pPr>
            <a:r>
              <a:rPr lang="en-US" altLang="ko-KR" dirty="0" smtClean="0">
                <a:solidFill>
                  <a:srgbClr val="FF0000"/>
                </a:solidFill>
                <a:latin typeface="Georgia" pitchFamily="18" charset="0"/>
                <a:ea typeface="굴림" pitchFamily="50" charset="-127"/>
              </a:rPr>
              <a:t>Dynasty </a:t>
            </a:r>
            <a:r>
              <a:rPr lang="en-US" altLang="ko-KR" dirty="0" smtClean="0">
                <a:solidFill>
                  <a:schemeClr val="bg1"/>
                </a:solidFill>
                <a:latin typeface="Georgia" pitchFamily="18" charset="0"/>
                <a:ea typeface="굴림" pitchFamily="50" charset="-127"/>
              </a:rPr>
              <a:t>lasted</a:t>
            </a:r>
            <a:br>
              <a:rPr lang="en-US" altLang="ko-KR" dirty="0" smtClean="0">
                <a:solidFill>
                  <a:schemeClr val="bg1"/>
                </a:solidFill>
                <a:latin typeface="Georgia" pitchFamily="18" charset="0"/>
                <a:ea typeface="굴림" pitchFamily="50" charset="-127"/>
              </a:rPr>
            </a:br>
            <a:r>
              <a:rPr lang="en-US" altLang="ko-KR" dirty="0" smtClean="0">
                <a:solidFill>
                  <a:schemeClr val="bg1"/>
                </a:solidFill>
                <a:latin typeface="Georgia" pitchFamily="18" charset="0"/>
                <a:ea typeface="굴림" pitchFamily="50" charset="-127"/>
              </a:rPr>
              <a:t> </a:t>
            </a:r>
            <a:r>
              <a:rPr lang="en-US" altLang="ko-KR" dirty="0">
                <a:solidFill>
                  <a:schemeClr val="bg1"/>
                </a:solidFill>
                <a:latin typeface="Georgia" pitchFamily="18" charset="0"/>
                <a:ea typeface="굴림" pitchFamily="50" charset="-127"/>
              </a:rPr>
              <a:t>over </a:t>
            </a:r>
            <a:r>
              <a:rPr lang="en-US" altLang="ko-KR" dirty="0">
                <a:solidFill>
                  <a:srgbClr val="FF0000"/>
                </a:solidFill>
                <a:latin typeface="Georgia" pitchFamily="18" charset="0"/>
                <a:ea typeface="굴림" pitchFamily="50" charset="-127"/>
              </a:rPr>
              <a:t>400 years</a:t>
            </a:r>
            <a:r>
              <a:rPr lang="en-US" altLang="ko-KR" dirty="0">
                <a:solidFill>
                  <a:schemeClr val="bg1"/>
                </a:solidFill>
                <a:latin typeface="Georgia" pitchFamily="18" charset="0"/>
                <a:ea typeface="굴림" pitchFamily="50" charset="-127"/>
              </a:rPr>
              <a:t>.</a:t>
            </a:r>
          </a:p>
        </p:txBody>
      </p:sp>
      <p:sp>
        <p:nvSpPr>
          <p:cNvPr id="3090" name="Text Box 18"/>
          <p:cNvSpPr txBox="1">
            <a:spLocks noChangeArrowheads="1"/>
          </p:cNvSpPr>
          <p:nvPr/>
        </p:nvSpPr>
        <p:spPr bwMode="auto">
          <a:xfrm>
            <a:off x="4648200" y="4343400"/>
            <a:ext cx="4495800" cy="1077218"/>
          </a:xfrm>
          <a:prstGeom prst="rect">
            <a:avLst/>
          </a:prstGeom>
          <a:noFill/>
          <a:ln w="9525">
            <a:noFill/>
            <a:miter lim="800000"/>
            <a:headEnd/>
            <a:tailEnd/>
          </a:ln>
          <a:effectLst/>
        </p:spPr>
        <p:txBody>
          <a:bodyPr>
            <a:spAutoFit/>
          </a:bodyPr>
          <a:lstStyle/>
          <a:p>
            <a:pPr algn="ctr">
              <a:spcBef>
                <a:spcPct val="50000"/>
              </a:spcBef>
            </a:pPr>
            <a:r>
              <a:rPr lang="en-US" altLang="ko-KR" sz="3200" b="1" dirty="0">
                <a:solidFill>
                  <a:schemeClr val="bg1"/>
                </a:solidFill>
                <a:latin typeface="Georgia" pitchFamily="18" charset="0"/>
                <a:ea typeface="굴림" pitchFamily="50" charset="-127"/>
              </a:rPr>
              <a:t>The Most </a:t>
            </a:r>
            <a:r>
              <a:rPr lang="en-US" altLang="ko-KR" sz="3200" b="1" dirty="0" smtClean="0">
                <a:solidFill>
                  <a:schemeClr val="bg1"/>
                </a:solidFill>
                <a:latin typeface="Georgia" pitchFamily="18" charset="0"/>
                <a:ea typeface="굴림" pitchFamily="50" charset="-127"/>
              </a:rPr>
              <a:t/>
            </a:r>
            <a:br>
              <a:rPr lang="en-US" altLang="ko-KR" sz="3200" b="1" dirty="0" smtClean="0">
                <a:solidFill>
                  <a:schemeClr val="bg1"/>
                </a:solidFill>
                <a:latin typeface="Georgia" pitchFamily="18" charset="0"/>
                <a:ea typeface="굴림" pitchFamily="50" charset="-127"/>
              </a:rPr>
            </a:br>
            <a:r>
              <a:rPr lang="en-US" altLang="ko-KR" sz="3200" b="1" dirty="0" smtClean="0">
                <a:solidFill>
                  <a:schemeClr val="bg1"/>
                </a:solidFill>
                <a:latin typeface="Georgia" pitchFamily="18" charset="0"/>
                <a:ea typeface="굴림" pitchFamily="50" charset="-127"/>
              </a:rPr>
              <a:t>Famous </a:t>
            </a:r>
            <a:r>
              <a:rPr lang="en-US" altLang="ko-KR" sz="3200" b="1" dirty="0">
                <a:solidFill>
                  <a:schemeClr val="bg1"/>
                </a:solidFill>
                <a:latin typeface="Georgia" pitchFamily="18" charset="0"/>
                <a:ea typeface="굴림" pitchFamily="50" charset="-127"/>
              </a:rPr>
              <a:t>Ruler</a:t>
            </a:r>
          </a:p>
        </p:txBody>
      </p:sp>
      <p:sp>
        <p:nvSpPr>
          <p:cNvPr id="3091" name="Text Box 19"/>
          <p:cNvSpPr txBox="1">
            <a:spLocks noChangeArrowheads="1"/>
          </p:cNvSpPr>
          <p:nvPr/>
        </p:nvSpPr>
        <p:spPr bwMode="auto">
          <a:xfrm>
            <a:off x="5486400" y="5410200"/>
            <a:ext cx="2971800" cy="523220"/>
          </a:xfrm>
          <a:prstGeom prst="rect">
            <a:avLst/>
          </a:prstGeom>
          <a:noFill/>
          <a:ln w="9525">
            <a:noFill/>
            <a:miter lim="800000"/>
            <a:headEnd/>
            <a:tailEnd/>
          </a:ln>
          <a:effectLst/>
        </p:spPr>
        <p:txBody>
          <a:bodyPr>
            <a:spAutoFit/>
          </a:bodyPr>
          <a:lstStyle/>
          <a:p>
            <a:pPr algn="ctr">
              <a:spcBef>
                <a:spcPct val="50000"/>
              </a:spcBef>
            </a:pPr>
            <a:r>
              <a:rPr lang="en-US" altLang="ko-KR" sz="2800" dirty="0" smtClean="0">
                <a:solidFill>
                  <a:srgbClr val="FF0000"/>
                </a:solidFill>
                <a:latin typeface="Georgia" pitchFamily="18" charset="0"/>
                <a:ea typeface="굴림" pitchFamily="50" charset="-127"/>
              </a:rPr>
              <a:t>Han Wu </a:t>
            </a:r>
            <a:r>
              <a:rPr lang="en-US" altLang="ko-KR" sz="2800" dirty="0">
                <a:solidFill>
                  <a:srgbClr val="FF0000"/>
                </a:solidFill>
                <a:latin typeface="Georgia" pitchFamily="18" charset="0"/>
                <a:ea typeface="굴림" pitchFamily="50" charset="-127"/>
              </a:rPr>
              <a:t>D</a:t>
            </a:r>
            <a:r>
              <a:rPr lang="en-US" altLang="ko-KR" sz="2800" dirty="0" smtClean="0">
                <a:solidFill>
                  <a:srgbClr val="FF0000"/>
                </a:solidFill>
                <a:latin typeface="Georgia" pitchFamily="18" charset="0"/>
                <a:ea typeface="굴림" pitchFamily="50" charset="-127"/>
              </a:rPr>
              <a:t>i</a:t>
            </a:r>
            <a:endParaRPr lang="en-US" altLang="ko-KR" sz="2800" dirty="0">
              <a:solidFill>
                <a:srgbClr val="FF0000"/>
              </a:solidFill>
              <a:latin typeface="Georgia" pitchFamily="18" charset="0"/>
              <a:ea typeface="굴림" pitchFamily="50" charset="-127"/>
            </a:endParaRPr>
          </a:p>
        </p:txBody>
      </p:sp>
      <p:pic>
        <p:nvPicPr>
          <p:cNvPr id="3093" name="Picture 21"/>
          <p:cNvPicPr>
            <a:picLocks noChangeAspect="1" noChangeArrowheads="1"/>
          </p:cNvPicPr>
          <p:nvPr/>
        </p:nvPicPr>
        <p:blipFill>
          <a:blip r:embed="rId3"/>
          <a:srcRect/>
          <a:stretch>
            <a:fillRect/>
          </a:stretch>
        </p:blipFill>
        <p:spPr bwMode="auto">
          <a:xfrm>
            <a:off x="5410200" y="1066800"/>
            <a:ext cx="2959554" cy="2209800"/>
          </a:xfrm>
          <a:prstGeom prst="rect">
            <a:avLst/>
          </a:prstGeom>
          <a:noFill/>
          <a:ln w="9525">
            <a:noFill/>
            <a:miter lim="800000"/>
            <a:headEnd/>
            <a:tailEnd/>
          </a:ln>
          <a:effectLst/>
        </p:spPr>
      </p:pic>
      <p:pic>
        <p:nvPicPr>
          <p:cNvPr id="3094" name="Picture 22"/>
          <p:cNvPicPr>
            <a:picLocks noChangeAspect="1" noChangeArrowheads="1"/>
          </p:cNvPicPr>
          <p:nvPr/>
        </p:nvPicPr>
        <p:blipFill>
          <a:blip r:embed="rId4"/>
          <a:srcRect/>
          <a:stretch>
            <a:fillRect/>
          </a:stretch>
        </p:blipFill>
        <p:spPr bwMode="auto">
          <a:xfrm>
            <a:off x="1066800" y="3733800"/>
            <a:ext cx="2585451" cy="2705100"/>
          </a:xfrm>
          <a:prstGeom prst="rect">
            <a:avLst/>
          </a:prstGeom>
          <a:noFill/>
          <a:ln w="9525">
            <a:noFill/>
            <a:miter lim="800000"/>
            <a:headEnd/>
            <a:tailEnd/>
          </a:ln>
          <a:effectLst/>
        </p:spPr>
      </p:pic>
      <p:sp>
        <p:nvSpPr>
          <p:cNvPr id="20" name="Rectangle 19"/>
          <p:cNvSpPr/>
          <p:nvPr/>
        </p:nvSpPr>
        <p:spPr>
          <a:xfrm>
            <a:off x="5029200" y="838200"/>
            <a:ext cx="3886200" cy="57912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0-#ppt_w/2"/>
                                          </p:val>
                                        </p:tav>
                                        <p:tav tm="100000">
                                          <p:val>
                                            <p:strVal val="#ppt_x"/>
                                          </p:val>
                                        </p:tav>
                                      </p:tavLst>
                                    </p:anim>
                                    <p:anim calcmode="lin" valueType="num">
                                      <p:cBhvr additive="base">
                                        <p:cTn id="8" dur="500" fill="hold"/>
                                        <p:tgtEl>
                                          <p:spTgt spid="30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079"/>
                                        </p:tgtEl>
                                        <p:attrNameLst>
                                          <p:attrName>style.visibility</p:attrName>
                                        </p:attrNameLst>
                                      </p:cBhvr>
                                      <p:to>
                                        <p:strVal val="visible"/>
                                      </p:to>
                                    </p:set>
                                    <p:anim calcmode="lin" valueType="num">
                                      <p:cBhvr additive="base">
                                        <p:cTn id="13" dur="500" fill="hold"/>
                                        <p:tgtEl>
                                          <p:spTgt spid="3079"/>
                                        </p:tgtEl>
                                        <p:attrNameLst>
                                          <p:attrName>ppt_x</p:attrName>
                                        </p:attrNameLst>
                                      </p:cBhvr>
                                      <p:tavLst>
                                        <p:tav tm="0">
                                          <p:val>
                                            <p:strVal val="0-#ppt_w/2"/>
                                          </p:val>
                                        </p:tav>
                                        <p:tav tm="100000">
                                          <p:val>
                                            <p:strVal val="#ppt_x"/>
                                          </p:val>
                                        </p:tav>
                                      </p:tavLst>
                                    </p:anim>
                                    <p:anim calcmode="lin" valueType="num">
                                      <p:cBhvr additive="base">
                                        <p:cTn id="14" dur="500" fill="hold"/>
                                        <p:tgtEl>
                                          <p:spTgt spid="3079"/>
                                        </p:tgtEl>
                                        <p:attrNameLst>
                                          <p:attrName>ppt_y</p:attrName>
                                        </p:attrNameLst>
                                      </p:cBhvr>
                                      <p:tavLst>
                                        <p:tav tm="0">
                                          <p:val>
                                            <p:strVal val="#ppt_y"/>
                                          </p:val>
                                        </p:tav>
                                        <p:tav tm="100000">
                                          <p:val>
                                            <p:strVal val="#ppt_y"/>
                                          </p:val>
                                        </p:tav>
                                      </p:tavLst>
                                    </p:anim>
                                  </p:childTnLst>
                                </p:cTn>
                              </p:par>
                              <p:par>
                                <p:cTn id="15" presetID="9" presetClass="entr" presetSubtype="0" fill="hold" nodeType="withEffect">
                                  <p:stCondLst>
                                    <p:cond delay="0"/>
                                  </p:stCondLst>
                                  <p:childTnLst>
                                    <p:set>
                                      <p:cBhvr>
                                        <p:cTn id="16" dur="1" fill="hold">
                                          <p:stCondLst>
                                            <p:cond delay="0"/>
                                          </p:stCondLst>
                                        </p:cTn>
                                        <p:tgtEl>
                                          <p:spTgt spid="3094"/>
                                        </p:tgtEl>
                                        <p:attrNameLst>
                                          <p:attrName>style.visibility</p:attrName>
                                        </p:attrNameLst>
                                      </p:cBhvr>
                                      <p:to>
                                        <p:strVal val="visible"/>
                                      </p:to>
                                    </p:set>
                                    <p:animEffect transition="in" filter="dissolve">
                                      <p:cBhvr>
                                        <p:cTn id="17" dur="500"/>
                                        <p:tgtEl>
                                          <p:spTgt spid="3094"/>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3077"/>
                                        </p:tgtEl>
                                        <p:attrNameLst>
                                          <p:attrName>style.visibility</p:attrName>
                                        </p:attrNameLst>
                                      </p:cBhvr>
                                      <p:to>
                                        <p:strVal val="visible"/>
                                      </p:to>
                                    </p:set>
                                    <p:anim calcmode="lin" valueType="num">
                                      <p:cBhvr additive="base">
                                        <p:cTn id="22" dur="500" fill="hold"/>
                                        <p:tgtEl>
                                          <p:spTgt spid="3077"/>
                                        </p:tgtEl>
                                        <p:attrNameLst>
                                          <p:attrName>ppt_x</p:attrName>
                                        </p:attrNameLst>
                                      </p:cBhvr>
                                      <p:tavLst>
                                        <p:tav tm="0">
                                          <p:val>
                                            <p:strVal val="0-#ppt_w/2"/>
                                          </p:val>
                                        </p:tav>
                                        <p:tav tm="100000">
                                          <p:val>
                                            <p:strVal val="#ppt_x"/>
                                          </p:val>
                                        </p:tav>
                                      </p:tavLst>
                                    </p:anim>
                                    <p:anim calcmode="lin" valueType="num">
                                      <p:cBhvr additive="base">
                                        <p:cTn id="23" dur="500" fill="hold"/>
                                        <p:tgtEl>
                                          <p:spTgt spid="307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3085"/>
                                        </p:tgtEl>
                                        <p:attrNameLst>
                                          <p:attrName>style.visibility</p:attrName>
                                        </p:attrNameLst>
                                      </p:cBhvr>
                                      <p:to>
                                        <p:strVal val="visible"/>
                                      </p:to>
                                    </p:set>
                                    <p:anim calcmode="lin" valueType="num">
                                      <p:cBhvr additive="base">
                                        <p:cTn id="28" dur="500" fill="hold"/>
                                        <p:tgtEl>
                                          <p:spTgt spid="3085"/>
                                        </p:tgtEl>
                                        <p:attrNameLst>
                                          <p:attrName>ppt_x</p:attrName>
                                        </p:attrNameLst>
                                      </p:cBhvr>
                                      <p:tavLst>
                                        <p:tav tm="0">
                                          <p:val>
                                            <p:strVal val="0-#ppt_w/2"/>
                                          </p:val>
                                        </p:tav>
                                        <p:tav tm="100000">
                                          <p:val>
                                            <p:strVal val="#ppt_x"/>
                                          </p:val>
                                        </p:tav>
                                      </p:tavLst>
                                    </p:anim>
                                    <p:anim calcmode="lin" valueType="num">
                                      <p:cBhvr additive="base">
                                        <p:cTn id="29" dur="500" fill="hold"/>
                                        <p:tgtEl>
                                          <p:spTgt spid="3085"/>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3084"/>
                                        </p:tgtEl>
                                        <p:attrNameLst>
                                          <p:attrName>style.visibility</p:attrName>
                                        </p:attrNameLst>
                                      </p:cBhvr>
                                      <p:to>
                                        <p:strVal val="visible"/>
                                      </p:to>
                                    </p:set>
                                    <p:anim calcmode="lin" valueType="num">
                                      <p:cBhvr additive="base">
                                        <p:cTn id="34" dur="500" fill="hold"/>
                                        <p:tgtEl>
                                          <p:spTgt spid="3084"/>
                                        </p:tgtEl>
                                        <p:attrNameLst>
                                          <p:attrName>ppt_x</p:attrName>
                                        </p:attrNameLst>
                                      </p:cBhvr>
                                      <p:tavLst>
                                        <p:tav tm="0">
                                          <p:val>
                                            <p:strVal val="0-#ppt_w/2"/>
                                          </p:val>
                                        </p:tav>
                                        <p:tav tm="100000">
                                          <p:val>
                                            <p:strVal val="#ppt_x"/>
                                          </p:val>
                                        </p:tav>
                                      </p:tavLst>
                                    </p:anim>
                                    <p:anim calcmode="lin" valueType="num">
                                      <p:cBhvr additive="base">
                                        <p:cTn id="35" dur="500" fill="hold"/>
                                        <p:tgtEl>
                                          <p:spTgt spid="3084"/>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3086"/>
                                        </p:tgtEl>
                                        <p:attrNameLst>
                                          <p:attrName>style.visibility</p:attrName>
                                        </p:attrNameLst>
                                      </p:cBhvr>
                                      <p:to>
                                        <p:strVal val="visible"/>
                                      </p:to>
                                    </p:set>
                                    <p:anim calcmode="lin" valueType="num">
                                      <p:cBhvr additive="base">
                                        <p:cTn id="40" dur="500" fill="hold"/>
                                        <p:tgtEl>
                                          <p:spTgt spid="3086"/>
                                        </p:tgtEl>
                                        <p:attrNameLst>
                                          <p:attrName>ppt_x</p:attrName>
                                        </p:attrNameLst>
                                      </p:cBhvr>
                                      <p:tavLst>
                                        <p:tav tm="0">
                                          <p:val>
                                            <p:strVal val="0-#ppt_w/2"/>
                                          </p:val>
                                        </p:tav>
                                        <p:tav tm="100000">
                                          <p:val>
                                            <p:strVal val="#ppt_x"/>
                                          </p:val>
                                        </p:tav>
                                      </p:tavLst>
                                    </p:anim>
                                    <p:anim calcmode="lin" valueType="num">
                                      <p:cBhvr additive="base">
                                        <p:cTn id="41" dur="500" fill="hold"/>
                                        <p:tgtEl>
                                          <p:spTgt spid="3086"/>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9" presetClass="exit" presetSubtype="0" fill="hold" grpId="0" nodeType="clickEffect">
                                  <p:stCondLst>
                                    <p:cond delay="0"/>
                                  </p:stCondLst>
                                  <p:childTnLst>
                                    <p:animEffect transition="out" filter="dissolve">
                                      <p:cBhvr>
                                        <p:cTn id="45" dur="500"/>
                                        <p:tgtEl>
                                          <p:spTgt spid="20"/>
                                        </p:tgtEl>
                                      </p:cBhvr>
                                    </p:animEffect>
                                    <p:set>
                                      <p:cBhvr>
                                        <p:cTn id="46" dur="1" fill="hold">
                                          <p:stCondLst>
                                            <p:cond delay="499"/>
                                          </p:stCondLst>
                                        </p:cTn>
                                        <p:tgtEl>
                                          <p:spTgt spid="20"/>
                                        </p:tgtEl>
                                        <p:attrNameLst>
                                          <p:attrName>style.visibility</p:attrName>
                                        </p:attrNameLst>
                                      </p:cBhvr>
                                      <p:to>
                                        <p:strVal val="hidden"/>
                                      </p:to>
                                    </p:set>
                                  </p:childTnLst>
                                </p:cTn>
                              </p:par>
                              <p:par>
                                <p:cTn id="47" presetID="2" presetClass="entr" presetSubtype="8" fill="hold" grpId="0" nodeType="withEffect">
                                  <p:stCondLst>
                                    <p:cond delay="0"/>
                                  </p:stCondLst>
                                  <p:childTnLst>
                                    <p:set>
                                      <p:cBhvr>
                                        <p:cTn id="48" dur="1" fill="hold">
                                          <p:stCondLst>
                                            <p:cond delay="0"/>
                                          </p:stCondLst>
                                        </p:cTn>
                                        <p:tgtEl>
                                          <p:spTgt spid="3078"/>
                                        </p:tgtEl>
                                        <p:attrNameLst>
                                          <p:attrName>style.visibility</p:attrName>
                                        </p:attrNameLst>
                                      </p:cBhvr>
                                      <p:to>
                                        <p:strVal val="visible"/>
                                      </p:to>
                                    </p:set>
                                    <p:anim calcmode="lin" valueType="num">
                                      <p:cBhvr additive="base">
                                        <p:cTn id="49" dur="500" fill="hold"/>
                                        <p:tgtEl>
                                          <p:spTgt spid="3078"/>
                                        </p:tgtEl>
                                        <p:attrNameLst>
                                          <p:attrName>ppt_x</p:attrName>
                                        </p:attrNameLst>
                                      </p:cBhvr>
                                      <p:tavLst>
                                        <p:tav tm="0">
                                          <p:val>
                                            <p:strVal val="0-#ppt_w/2"/>
                                          </p:val>
                                        </p:tav>
                                        <p:tav tm="100000">
                                          <p:val>
                                            <p:strVal val="#ppt_x"/>
                                          </p:val>
                                        </p:tav>
                                      </p:tavLst>
                                    </p:anim>
                                    <p:anim calcmode="lin" valueType="num">
                                      <p:cBhvr additive="base">
                                        <p:cTn id="50" dur="500" fill="hold"/>
                                        <p:tgtEl>
                                          <p:spTgt spid="3078"/>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080"/>
                                        </p:tgtEl>
                                        <p:attrNameLst>
                                          <p:attrName>style.visibility</p:attrName>
                                        </p:attrNameLst>
                                      </p:cBhvr>
                                      <p:to>
                                        <p:strVal val="visible"/>
                                      </p:to>
                                    </p:set>
                                    <p:anim calcmode="lin" valueType="num">
                                      <p:cBhvr additive="base">
                                        <p:cTn id="53" dur="500" fill="hold"/>
                                        <p:tgtEl>
                                          <p:spTgt spid="3080"/>
                                        </p:tgtEl>
                                        <p:attrNameLst>
                                          <p:attrName>ppt_x</p:attrName>
                                        </p:attrNameLst>
                                      </p:cBhvr>
                                      <p:tavLst>
                                        <p:tav tm="0">
                                          <p:val>
                                            <p:strVal val="0-#ppt_w/2"/>
                                          </p:val>
                                        </p:tav>
                                        <p:tav tm="100000">
                                          <p:val>
                                            <p:strVal val="#ppt_x"/>
                                          </p:val>
                                        </p:tav>
                                      </p:tavLst>
                                    </p:anim>
                                    <p:anim calcmode="lin" valueType="num">
                                      <p:cBhvr additive="base">
                                        <p:cTn id="54" dur="500" fill="hold"/>
                                        <p:tgtEl>
                                          <p:spTgt spid="3080"/>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3090"/>
                                        </p:tgtEl>
                                        <p:attrNameLst>
                                          <p:attrName>style.visibility</p:attrName>
                                        </p:attrNameLst>
                                      </p:cBhvr>
                                      <p:to>
                                        <p:strVal val="visible"/>
                                      </p:to>
                                    </p:set>
                                    <p:anim calcmode="lin" valueType="num">
                                      <p:cBhvr additive="base">
                                        <p:cTn id="57" dur="500" fill="hold"/>
                                        <p:tgtEl>
                                          <p:spTgt spid="3090"/>
                                        </p:tgtEl>
                                        <p:attrNameLst>
                                          <p:attrName>ppt_x</p:attrName>
                                        </p:attrNameLst>
                                      </p:cBhvr>
                                      <p:tavLst>
                                        <p:tav tm="0">
                                          <p:val>
                                            <p:strVal val="0-#ppt_w/2"/>
                                          </p:val>
                                        </p:tav>
                                        <p:tav tm="100000">
                                          <p:val>
                                            <p:strVal val="#ppt_x"/>
                                          </p:val>
                                        </p:tav>
                                      </p:tavLst>
                                    </p:anim>
                                    <p:anim calcmode="lin" valueType="num">
                                      <p:cBhvr additive="base">
                                        <p:cTn id="58" dur="500" fill="hold"/>
                                        <p:tgtEl>
                                          <p:spTgt spid="3090"/>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3091"/>
                                        </p:tgtEl>
                                        <p:attrNameLst>
                                          <p:attrName>style.visibility</p:attrName>
                                        </p:attrNameLst>
                                      </p:cBhvr>
                                      <p:to>
                                        <p:strVal val="visible"/>
                                      </p:to>
                                    </p:set>
                                    <p:anim calcmode="lin" valueType="num">
                                      <p:cBhvr additive="base">
                                        <p:cTn id="61" dur="500" fill="hold"/>
                                        <p:tgtEl>
                                          <p:spTgt spid="3091"/>
                                        </p:tgtEl>
                                        <p:attrNameLst>
                                          <p:attrName>ppt_x</p:attrName>
                                        </p:attrNameLst>
                                      </p:cBhvr>
                                      <p:tavLst>
                                        <p:tav tm="0">
                                          <p:val>
                                            <p:strVal val="0-#ppt_w/2"/>
                                          </p:val>
                                        </p:tav>
                                        <p:tav tm="100000">
                                          <p:val>
                                            <p:strVal val="#ppt_x"/>
                                          </p:val>
                                        </p:tav>
                                      </p:tavLst>
                                    </p:anim>
                                    <p:anim calcmode="lin" valueType="num">
                                      <p:cBhvr additive="base">
                                        <p:cTn id="62" dur="500" fill="hold"/>
                                        <p:tgtEl>
                                          <p:spTgt spid="3091"/>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3089"/>
                                        </p:tgtEl>
                                        <p:attrNameLst>
                                          <p:attrName>style.visibility</p:attrName>
                                        </p:attrNameLst>
                                      </p:cBhvr>
                                      <p:to>
                                        <p:strVal val="visible"/>
                                      </p:to>
                                    </p:set>
                                    <p:anim calcmode="lin" valueType="num">
                                      <p:cBhvr additive="base">
                                        <p:cTn id="65" dur="500" fill="hold"/>
                                        <p:tgtEl>
                                          <p:spTgt spid="3089"/>
                                        </p:tgtEl>
                                        <p:attrNameLst>
                                          <p:attrName>ppt_x</p:attrName>
                                        </p:attrNameLst>
                                      </p:cBhvr>
                                      <p:tavLst>
                                        <p:tav tm="0">
                                          <p:val>
                                            <p:strVal val="0-#ppt_w/2"/>
                                          </p:val>
                                        </p:tav>
                                        <p:tav tm="100000">
                                          <p:val>
                                            <p:strVal val="#ppt_x"/>
                                          </p:val>
                                        </p:tav>
                                      </p:tavLst>
                                    </p:anim>
                                    <p:anim calcmode="lin" valueType="num">
                                      <p:cBhvr additive="base">
                                        <p:cTn id="66" dur="500" fill="hold"/>
                                        <p:tgtEl>
                                          <p:spTgt spid="308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P spid="3077" grpId="0" autoUpdateAnimBg="0"/>
      <p:bldP spid="3078" grpId="0" autoUpdateAnimBg="0"/>
      <p:bldP spid="3079" grpId="0" autoUpdateAnimBg="0"/>
      <p:bldP spid="3080" grpId="0" autoUpdateAnimBg="0"/>
      <p:bldP spid="3084" grpId="0" autoUpdateAnimBg="0"/>
      <p:bldP spid="3085" grpId="0" autoUpdateAnimBg="0"/>
      <p:bldP spid="3086" grpId="0" autoUpdateAnimBg="0"/>
      <p:bldP spid="3089" grpId="0" autoUpdateAnimBg="0"/>
      <p:bldP spid="3090" grpId="0" autoUpdateAnimBg="0"/>
      <p:bldP spid="3091" grpId="0" autoUpdateAnimBg="0"/>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52400" y="0"/>
            <a:ext cx="3657600" cy="838200"/>
          </a:xfrm>
        </p:spPr>
        <p:txBody>
          <a:bodyPr/>
          <a:lstStyle/>
          <a:p>
            <a:r>
              <a:rPr lang="en-US" altLang="ko-KR" sz="5000" dirty="0" smtClean="0">
                <a:solidFill>
                  <a:srgbClr val="FFFF00"/>
                </a:solidFill>
                <a:latin typeface="Franklin Gothic Heavy" pitchFamily="34" charset="0"/>
                <a:ea typeface="굴림" pitchFamily="50" charset="-127"/>
              </a:rPr>
              <a:t>Geography:</a:t>
            </a:r>
            <a:endParaRPr lang="en-US" altLang="ko-KR" sz="5000" dirty="0">
              <a:solidFill>
                <a:srgbClr val="FFFF00"/>
              </a:solidFill>
              <a:latin typeface="Franklin Gothic Heavy" pitchFamily="34" charset="0"/>
              <a:ea typeface="굴림" pitchFamily="50" charset="-127"/>
            </a:endParaRPr>
          </a:p>
        </p:txBody>
      </p:sp>
      <p:sp>
        <p:nvSpPr>
          <p:cNvPr id="21507" name="Rectangle 3"/>
          <p:cNvSpPr>
            <a:spLocks noGrp="1" noChangeArrowheads="1"/>
          </p:cNvSpPr>
          <p:nvPr>
            <p:ph type="body" sz="half" idx="1"/>
          </p:nvPr>
        </p:nvSpPr>
        <p:spPr>
          <a:xfrm>
            <a:off x="152400" y="914400"/>
            <a:ext cx="3733800" cy="1295400"/>
          </a:xfrm>
        </p:spPr>
        <p:txBody>
          <a:bodyPr/>
          <a:lstStyle/>
          <a:p>
            <a:pPr>
              <a:lnSpc>
                <a:spcPct val="80000"/>
              </a:lnSpc>
            </a:pPr>
            <a:r>
              <a:rPr lang="en-US" altLang="ko-KR" b="1" dirty="0">
                <a:solidFill>
                  <a:schemeClr val="bg1"/>
                </a:solidFill>
                <a:ea typeface="굴림" pitchFamily="50" charset="-127"/>
              </a:rPr>
              <a:t>Extended Chinese territory to the south</a:t>
            </a:r>
            <a:r>
              <a:rPr lang="en-US" altLang="ko-KR" dirty="0">
                <a:solidFill>
                  <a:schemeClr val="bg1"/>
                </a:solidFill>
                <a:ea typeface="굴림" pitchFamily="50" charset="-127"/>
              </a:rPr>
              <a:t> </a:t>
            </a:r>
            <a:endParaRPr lang="ko-KR" altLang="en-US" dirty="0">
              <a:solidFill>
                <a:schemeClr val="bg1"/>
              </a:solidFill>
              <a:ea typeface="굴림" pitchFamily="50" charset="-127"/>
            </a:endParaRPr>
          </a:p>
        </p:txBody>
      </p:sp>
      <p:sp>
        <p:nvSpPr>
          <p:cNvPr id="21508" name="Rectangle 4"/>
          <p:cNvSpPr>
            <a:spLocks noChangeArrowheads="1"/>
          </p:cNvSpPr>
          <p:nvPr/>
        </p:nvSpPr>
        <p:spPr bwMode="auto">
          <a:xfrm>
            <a:off x="152400" y="2209800"/>
            <a:ext cx="3733800" cy="3200400"/>
          </a:xfrm>
          <a:prstGeom prst="rect">
            <a:avLst/>
          </a:prstGeom>
          <a:noFill/>
          <a:ln w="9525">
            <a:noFill/>
            <a:miter lim="800000"/>
            <a:headEnd/>
            <a:tailEnd/>
          </a:ln>
          <a:effectLst/>
        </p:spPr>
        <p:txBody>
          <a:bodyPr/>
          <a:lstStyle/>
          <a:p>
            <a:pPr marL="342900" indent="-342900">
              <a:spcBef>
                <a:spcPct val="20000"/>
              </a:spcBef>
              <a:buFontTx/>
              <a:buChar char="•"/>
            </a:pPr>
            <a:r>
              <a:rPr lang="en-US" altLang="ko-KR" sz="3200" b="1" dirty="0">
                <a:solidFill>
                  <a:schemeClr val="bg1"/>
                </a:solidFill>
                <a:ea typeface="굴림" pitchFamily="50" charset="-127"/>
              </a:rPr>
              <a:t>Reached up to present-day </a:t>
            </a:r>
            <a:r>
              <a:rPr lang="en-US" altLang="ko-KR" sz="3200" b="1" dirty="0" smtClean="0">
                <a:solidFill>
                  <a:schemeClr val="bg1"/>
                </a:solidFill>
                <a:ea typeface="굴림" pitchFamily="50" charset="-127"/>
              </a:rPr>
              <a:t/>
            </a:r>
            <a:br>
              <a:rPr lang="en-US" altLang="ko-KR" sz="3200" b="1" dirty="0" smtClean="0">
                <a:solidFill>
                  <a:schemeClr val="bg1"/>
                </a:solidFill>
                <a:ea typeface="굴림" pitchFamily="50" charset="-127"/>
              </a:rPr>
            </a:br>
            <a:r>
              <a:rPr lang="en-US" altLang="ko-KR" sz="3200" b="1" dirty="0" smtClean="0">
                <a:solidFill>
                  <a:schemeClr val="bg1"/>
                </a:solidFill>
                <a:ea typeface="굴림" pitchFamily="50" charset="-127"/>
              </a:rPr>
              <a:t>Hong </a:t>
            </a:r>
            <a:r>
              <a:rPr lang="en-US" altLang="ko-KR" sz="3200" b="1" dirty="0">
                <a:solidFill>
                  <a:schemeClr val="bg1"/>
                </a:solidFill>
                <a:ea typeface="굴림" pitchFamily="50" charset="-127"/>
              </a:rPr>
              <a:t>Kong </a:t>
            </a:r>
            <a:r>
              <a:rPr lang="en-US" altLang="ko-KR" sz="3200" b="1" dirty="0" smtClean="0">
                <a:solidFill>
                  <a:schemeClr val="bg1"/>
                </a:solidFill>
                <a:ea typeface="굴림" pitchFamily="50" charset="-127"/>
              </a:rPr>
              <a:t/>
            </a:r>
            <a:br>
              <a:rPr lang="en-US" altLang="ko-KR" sz="3200" b="1" dirty="0" smtClean="0">
                <a:solidFill>
                  <a:schemeClr val="bg1"/>
                </a:solidFill>
                <a:ea typeface="굴림" pitchFamily="50" charset="-127"/>
              </a:rPr>
            </a:br>
            <a:r>
              <a:rPr lang="en-US" altLang="ko-KR" sz="3200" b="1" dirty="0" smtClean="0">
                <a:solidFill>
                  <a:schemeClr val="bg1"/>
                </a:solidFill>
                <a:ea typeface="굴림" pitchFamily="50" charset="-127"/>
              </a:rPr>
              <a:t>on </a:t>
            </a:r>
            <a:r>
              <a:rPr lang="en-US" altLang="ko-KR" sz="3200" b="1" dirty="0">
                <a:solidFill>
                  <a:schemeClr val="bg1"/>
                </a:solidFill>
                <a:ea typeface="굴림" pitchFamily="50" charset="-127"/>
              </a:rPr>
              <a:t>the South China Sea </a:t>
            </a:r>
            <a:r>
              <a:rPr lang="en-US" altLang="ko-KR" sz="3200" b="1" dirty="0" smtClean="0">
                <a:solidFill>
                  <a:schemeClr val="bg1"/>
                </a:solidFill>
                <a:ea typeface="굴림" pitchFamily="50" charset="-127"/>
              </a:rPr>
              <a:t/>
            </a:r>
            <a:br>
              <a:rPr lang="en-US" altLang="ko-KR" sz="3200" b="1" dirty="0" smtClean="0">
                <a:solidFill>
                  <a:schemeClr val="bg1"/>
                </a:solidFill>
                <a:ea typeface="굴림" pitchFamily="50" charset="-127"/>
              </a:rPr>
            </a:br>
            <a:r>
              <a:rPr lang="en-US" altLang="ko-KR" sz="3200" b="1" dirty="0" smtClean="0">
                <a:solidFill>
                  <a:schemeClr val="bg1"/>
                </a:solidFill>
                <a:ea typeface="굴림" pitchFamily="50" charset="-127"/>
              </a:rPr>
              <a:t>and </a:t>
            </a:r>
            <a:r>
              <a:rPr lang="en-US" altLang="ko-KR" sz="3200" b="1" dirty="0">
                <a:solidFill>
                  <a:schemeClr val="bg1"/>
                </a:solidFill>
                <a:ea typeface="굴림" pitchFamily="50" charset="-127"/>
              </a:rPr>
              <a:t>Northern Vietnam.</a:t>
            </a:r>
            <a:r>
              <a:rPr lang="en-US" altLang="ko-KR" sz="3200" dirty="0">
                <a:solidFill>
                  <a:schemeClr val="bg1"/>
                </a:solidFill>
                <a:ea typeface="굴림" pitchFamily="50" charset="-127"/>
              </a:rPr>
              <a:t> </a:t>
            </a:r>
            <a:endParaRPr lang="ko-KR" altLang="en-US" sz="3200" dirty="0">
              <a:solidFill>
                <a:schemeClr val="bg1"/>
              </a:solidFill>
              <a:ea typeface="굴림" pitchFamily="50" charset="-127"/>
            </a:endParaRPr>
          </a:p>
        </p:txBody>
      </p:sp>
      <p:sp>
        <p:nvSpPr>
          <p:cNvPr id="21509" name="Text Box 5"/>
          <p:cNvSpPr txBox="1">
            <a:spLocks noChangeArrowheads="1"/>
          </p:cNvSpPr>
          <p:nvPr/>
        </p:nvSpPr>
        <p:spPr bwMode="auto">
          <a:xfrm>
            <a:off x="4343400" y="152401"/>
            <a:ext cx="4191000" cy="784830"/>
          </a:xfrm>
          <a:prstGeom prst="rect">
            <a:avLst/>
          </a:prstGeom>
          <a:noFill/>
          <a:ln w="9525">
            <a:noFill/>
            <a:miter lim="800000"/>
            <a:headEnd/>
            <a:tailEnd/>
          </a:ln>
          <a:effectLst/>
        </p:spPr>
        <p:txBody>
          <a:bodyPr wrap="square">
            <a:spAutoFit/>
          </a:bodyPr>
          <a:lstStyle/>
          <a:p>
            <a:pPr algn="ctr">
              <a:spcBef>
                <a:spcPct val="50000"/>
              </a:spcBef>
            </a:pPr>
            <a:r>
              <a:rPr lang="en-US" altLang="ko-KR" sz="4500" b="1" dirty="0">
                <a:solidFill>
                  <a:srgbClr val="FF0000"/>
                </a:solidFill>
                <a:latin typeface="Footlight MT Light" pitchFamily="18" charset="0"/>
                <a:ea typeface="굴림" pitchFamily="50" charset="-127"/>
              </a:rPr>
              <a:t>Qin Dynasty</a:t>
            </a:r>
          </a:p>
        </p:txBody>
      </p:sp>
      <p:pic>
        <p:nvPicPr>
          <p:cNvPr id="21513" name="Picture 9" descr="Qin Dynasty"/>
          <p:cNvPicPr>
            <a:picLocks noGrp="1" noChangeAspect="1" noChangeArrowheads="1"/>
          </p:cNvPicPr>
          <p:nvPr>
            <p:ph sz="half" idx="2"/>
          </p:nvPr>
        </p:nvPicPr>
        <p:blipFill>
          <a:blip r:embed="rId3"/>
          <a:srcRect/>
          <a:stretch>
            <a:fillRect/>
          </a:stretch>
        </p:blipFill>
        <p:spPr>
          <a:xfrm>
            <a:off x="3962400" y="990600"/>
            <a:ext cx="4973638" cy="568165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85800" y="152400"/>
            <a:ext cx="8077200" cy="762000"/>
          </a:xfrm>
          <a:noFill/>
          <a:ln/>
        </p:spPr>
        <p:txBody>
          <a:bodyPr anchor="t"/>
          <a:lstStyle/>
          <a:p>
            <a:r>
              <a:rPr lang="en-US" sz="4000" b="1" dirty="0">
                <a:solidFill>
                  <a:schemeClr val="bg1"/>
                </a:solidFill>
                <a:latin typeface="Tempus Sans ITC" pitchFamily="82" charset="0"/>
              </a:rPr>
              <a:t>Qin (Ch’in) Dynasty 221-206 BCE</a:t>
            </a:r>
            <a:r>
              <a:rPr lang="en-US" dirty="0">
                <a:solidFill>
                  <a:schemeClr val="bg1"/>
                </a:solidFill>
              </a:rPr>
              <a:t/>
            </a:r>
            <a:br>
              <a:rPr lang="en-US" dirty="0">
                <a:solidFill>
                  <a:schemeClr val="bg1"/>
                </a:solidFill>
              </a:rPr>
            </a:br>
            <a:endParaRPr lang="en-US" dirty="0">
              <a:solidFill>
                <a:schemeClr val="bg1"/>
              </a:solidFill>
            </a:endParaRPr>
          </a:p>
        </p:txBody>
      </p:sp>
      <p:sp>
        <p:nvSpPr>
          <p:cNvPr id="11267" name="Rectangle 3"/>
          <p:cNvSpPr>
            <a:spLocks noGrp="1" noChangeArrowheads="1"/>
          </p:cNvSpPr>
          <p:nvPr>
            <p:ph type="body" idx="1"/>
          </p:nvPr>
        </p:nvSpPr>
        <p:spPr>
          <a:xfrm>
            <a:off x="228600" y="1066800"/>
            <a:ext cx="7772400" cy="5791200"/>
          </a:xfrm>
          <a:noFill/>
          <a:ln/>
        </p:spPr>
        <p:txBody>
          <a:bodyPr/>
          <a:lstStyle/>
          <a:p>
            <a:r>
              <a:rPr lang="en-US" dirty="0" smtClean="0">
                <a:solidFill>
                  <a:schemeClr val="bg1"/>
                </a:solidFill>
              </a:rPr>
              <a:t>Dominated </a:t>
            </a:r>
            <a:r>
              <a:rPr lang="en-US" dirty="0">
                <a:solidFill>
                  <a:schemeClr val="bg1"/>
                </a:solidFill>
              </a:rPr>
              <a:t>by “</a:t>
            </a:r>
            <a:r>
              <a:rPr lang="en-US" dirty="0">
                <a:solidFill>
                  <a:srgbClr val="FF0000"/>
                </a:solidFill>
              </a:rPr>
              <a:t>The First Emperor</a:t>
            </a:r>
            <a:r>
              <a:rPr lang="en-US" dirty="0">
                <a:solidFill>
                  <a:schemeClr val="bg1"/>
                </a:solidFill>
              </a:rPr>
              <a:t>”</a:t>
            </a:r>
          </a:p>
          <a:p>
            <a:r>
              <a:rPr lang="en-US" dirty="0">
                <a:solidFill>
                  <a:schemeClr val="bg1"/>
                </a:solidFill>
              </a:rPr>
              <a:t> </a:t>
            </a:r>
            <a:r>
              <a:rPr lang="en-US" dirty="0">
                <a:solidFill>
                  <a:srgbClr val="FF0000"/>
                </a:solidFill>
              </a:rPr>
              <a:t>Qin Shi </a:t>
            </a:r>
            <a:r>
              <a:rPr lang="en-US" dirty="0" err="1">
                <a:solidFill>
                  <a:srgbClr val="FF0000"/>
                </a:solidFill>
              </a:rPr>
              <a:t>Huangdi</a:t>
            </a:r>
            <a:r>
              <a:rPr lang="en-US" dirty="0">
                <a:solidFill>
                  <a:srgbClr val="FF0000"/>
                </a:solidFill>
              </a:rPr>
              <a:t>  </a:t>
            </a:r>
            <a:r>
              <a:rPr lang="en-US" dirty="0" smtClean="0">
                <a:solidFill>
                  <a:schemeClr val="bg1"/>
                </a:solidFill>
              </a:rPr>
              <a:t/>
            </a:r>
            <a:br>
              <a:rPr lang="en-US" dirty="0" smtClean="0">
                <a:solidFill>
                  <a:schemeClr val="bg1"/>
                </a:solidFill>
              </a:rPr>
            </a:br>
            <a:r>
              <a:rPr lang="en-US" dirty="0" smtClean="0">
                <a:solidFill>
                  <a:schemeClr val="bg1"/>
                </a:solidFill>
              </a:rPr>
              <a:t>(</a:t>
            </a:r>
            <a:r>
              <a:rPr lang="en-US" dirty="0">
                <a:solidFill>
                  <a:schemeClr val="bg1"/>
                </a:solidFill>
              </a:rPr>
              <a:t>Chin Shi Huang Ti)</a:t>
            </a:r>
          </a:p>
          <a:p>
            <a:r>
              <a:rPr lang="en-US" dirty="0" smtClean="0">
                <a:solidFill>
                  <a:schemeClr val="bg1"/>
                </a:solidFill>
              </a:rPr>
              <a:t>Ambitious = </a:t>
            </a:r>
            <a:r>
              <a:rPr lang="en-US" dirty="0">
                <a:solidFill>
                  <a:schemeClr val="bg1"/>
                </a:solidFill>
              </a:rPr>
              <a:t>understatement</a:t>
            </a:r>
          </a:p>
          <a:p>
            <a:r>
              <a:rPr lang="en-US" dirty="0">
                <a:solidFill>
                  <a:schemeClr val="bg1"/>
                </a:solidFill>
              </a:rPr>
              <a:t>centralized the </a:t>
            </a:r>
            <a:r>
              <a:rPr lang="en-US" dirty="0" smtClean="0">
                <a:solidFill>
                  <a:schemeClr val="bg1"/>
                </a:solidFill>
              </a:rPr>
              <a:t>government </a:t>
            </a:r>
            <a:br>
              <a:rPr lang="en-US" dirty="0" smtClean="0">
                <a:solidFill>
                  <a:schemeClr val="bg1"/>
                </a:solidFill>
              </a:rPr>
            </a:br>
            <a:r>
              <a:rPr lang="en-US" dirty="0" smtClean="0">
                <a:solidFill>
                  <a:schemeClr val="bg1"/>
                </a:solidFill>
              </a:rPr>
              <a:t>by eliminating  the</a:t>
            </a:r>
            <a:br>
              <a:rPr lang="en-US" dirty="0" smtClean="0">
                <a:solidFill>
                  <a:schemeClr val="bg1"/>
                </a:solidFill>
              </a:rPr>
            </a:br>
            <a:r>
              <a:rPr lang="en-US" dirty="0" smtClean="0">
                <a:solidFill>
                  <a:srgbClr val="FF0000"/>
                </a:solidFill>
              </a:rPr>
              <a:t>feudal </a:t>
            </a:r>
            <a:r>
              <a:rPr lang="en-US" dirty="0" smtClean="0">
                <a:solidFill>
                  <a:schemeClr val="bg1"/>
                </a:solidFill>
              </a:rPr>
              <a:t>(</a:t>
            </a:r>
            <a:r>
              <a:rPr lang="en-US" dirty="0" smtClean="0">
                <a:solidFill>
                  <a:srgbClr val="FF0000"/>
                </a:solidFill>
              </a:rPr>
              <a:t>land for military service</a:t>
            </a:r>
            <a:r>
              <a:rPr lang="en-US" dirty="0" smtClean="0">
                <a:solidFill>
                  <a:schemeClr val="bg1"/>
                </a:solidFill>
              </a:rPr>
              <a:t>) </a:t>
            </a:r>
            <a:r>
              <a:rPr lang="en-US" dirty="0">
                <a:solidFill>
                  <a:schemeClr val="bg1"/>
                </a:solidFill>
              </a:rPr>
              <a:t>lords</a:t>
            </a:r>
          </a:p>
          <a:p>
            <a:r>
              <a:rPr lang="en-US" dirty="0">
                <a:solidFill>
                  <a:schemeClr val="bg1"/>
                </a:solidFill>
              </a:rPr>
              <a:t>constructed roads and canals</a:t>
            </a:r>
          </a:p>
          <a:p>
            <a:r>
              <a:rPr lang="en-US" dirty="0">
                <a:solidFill>
                  <a:srgbClr val="FF0000"/>
                </a:solidFill>
              </a:rPr>
              <a:t>The Great </a:t>
            </a:r>
            <a:r>
              <a:rPr lang="en-US" dirty="0" smtClean="0">
                <a:solidFill>
                  <a:srgbClr val="FF0000"/>
                </a:solidFill>
              </a:rPr>
              <a:t>Wall (to keep out invaders)</a:t>
            </a:r>
            <a:endParaRPr lang="en-US" dirty="0">
              <a:solidFill>
                <a:schemeClr val="bg1"/>
              </a:solidFill>
            </a:endParaRPr>
          </a:p>
          <a:p>
            <a:r>
              <a:rPr lang="en-US" dirty="0">
                <a:solidFill>
                  <a:schemeClr val="bg1"/>
                </a:solidFill>
              </a:rPr>
              <a:t>An amazing tomb found in 20th </a:t>
            </a:r>
            <a:r>
              <a:rPr lang="en-US" dirty="0" smtClean="0">
                <a:solidFill>
                  <a:schemeClr val="bg1"/>
                </a:solidFill>
              </a:rPr>
              <a:t>Century</a:t>
            </a:r>
            <a:endParaRPr lang="en-US" sz="2000" dirty="0">
              <a:solidFill>
                <a:schemeClr val="bg1"/>
              </a:solidFill>
            </a:endParaRPr>
          </a:p>
        </p:txBody>
      </p:sp>
      <p:pic>
        <p:nvPicPr>
          <p:cNvPr id="31746" name="Picture 2"/>
          <p:cNvPicPr>
            <a:picLocks noChangeAspect="1" noChangeArrowheads="1"/>
          </p:cNvPicPr>
          <p:nvPr/>
        </p:nvPicPr>
        <p:blipFill>
          <a:blip r:embed="rId3"/>
          <a:srcRect/>
          <a:stretch>
            <a:fillRect/>
          </a:stretch>
        </p:blipFill>
        <p:spPr bwMode="auto">
          <a:xfrm>
            <a:off x="6172200" y="1676400"/>
            <a:ext cx="2552700" cy="255270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1000"/>
                                        <p:tgtEl>
                                          <p:spTgt spid="11267">
                                            <p:txEl>
                                              <p:pRg st="0" end="0"/>
                                            </p:txEl>
                                          </p:spTgt>
                                        </p:tgtEl>
                                      </p:cBhvr>
                                    </p:animEffect>
                                    <p:anim calcmode="lin" valueType="num">
                                      <p:cBhvr>
                                        <p:cTn id="8" dur="10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11267">
                                            <p:txEl>
                                              <p:pRg st="1" end="1"/>
                                            </p:txEl>
                                          </p:spTgt>
                                        </p:tgtEl>
                                        <p:attrNameLst>
                                          <p:attrName>style.visibility</p:attrName>
                                        </p:attrNameLst>
                                      </p:cBhvr>
                                      <p:to>
                                        <p:strVal val="visible"/>
                                      </p:to>
                                    </p:set>
                                    <p:animEffect transition="in" filter="fade">
                                      <p:cBhvr>
                                        <p:cTn id="14" dur="1000"/>
                                        <p:tgtEl>
                                          <p:spTgt spid="11267">
                                            <p:txEl>
                                              <p:pRg st="1" end="1"/>
                                            </p:txEl>
                                          </p:spTgt>
                                        </p:tgtEl>
                                      </p:cBhvr>
                                    </p:animEffect>
                                    <p:anim calcmode="lin" valueType="num">
                                      <p:cBhvr>
                                        <p:cTn id="15" dur="10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2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11267">
                                            <p:txEl>
                                              <p:pRg st="2" end="2"/>
                                            </p:txEl>
                                          </p:spTgt>
                                        </p:tgtEl>
                                        <p:attrNameLst>
                                          <p:attrName>style.visibility</p:attrName>
                                        </p:attrNameLst>
                                      </p:cBhvr>
                                      <p:to>
                                        <p:strVal val="visible"/>
                                      </p:to>
                                    </p:set>
                                    <p:animEffect transition="in" filter="fade">
                                      <p:cBhvr>
                                        <p:cTn id="21" dur="1000"/>
                                        <p:tgtEl>
                                          <p:spTgt spid="11267">
                                            <p:txEl>
                                              <p:pRg st="2" end="2"/>
                                            </p:txEl>
                                          </p:spTgt>
                                        </p:tgtEl>
                                      </p:cBhvr>
                                    </p:animEffect>
                                    <p:anim calcmode="lin" valueType="num">
                                      <p:cBhvr>
                                        <p:cTn id="22" dur="10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2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1267">
                                            <p:txEl>
                                              <p:pRg st="3" end="3"/>
                                            </p:txEl>
                                          </p:spTgt>
                                        </p:tgtEl>
                                        <p:attrNameLst>
                                          <p:attrName>style.visibility</p:attrName>
                                        </p:attrNameLst>
                                      </p:cBhvr>
                                      <p:to>
                                        <p:strVal val="visible"/>
                                      </p:to>
                                    </p:set>
                                    <p:animEffect transition="in" filter="fade">
                                      <p:cBhvr>
                                        <p:cTn id="28" dur="1000"/>
                                        <p:tgtEl>
                                          <p:spTgt spid="11267">
                                            <p:txEl>
                                              <p:pRg st="3" end="3"/>
                                            </p:txEl>
                                          </p:spTgt>
                                        </p:tgtEl>
                                      </p:cBhvr>
                                    </p:animEffect>
                                    <p:anim calcmode="lin" valueType="num">
                                      <p:cBhvr>
                                        <p:cTn id="29" dur="10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26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7" presetClass="entr" presetSubtype="0" fill="hold" nodeType="clickEffect">
                                  <p:stCondLst>
                                    <p:cond delay="0"/>
                                  </p:stCondLst>
                                  <p:childTnLst>
                                    <p:set>
                                      <p:cBhvr>
                                        <p:cTn id="34" dur="1" fill="hold">
                                          <p:stCondLst>
                                            <p:cond delay="0"/>
                                          </p:stCondLst>
                                        </p:cTn>
                                        <p:tgtEl>
                                          <p:spTgt spid="11267">
                                            <p:txEl>
                                              <p:pRg st="4" end="4"/>
                                            </p:txEl>
                                          </p:spTgt>
                                        </p:tgtEl>
                                        <p:attrNameLst>
                                          <p:attrName>style.visibility</p:attrName>
                                        </p:attrNameLst>
                                      </p:cBhvr>
                                      <p:to>
                                        <p:strVal val="visible"/>
                                      </p:to>
                                    </p:set>
                                    <p:animEffect transition="in" filter="fade">
                                      <p:cBhvr>
                                        <p:cTn id="35" dur="1000"/>
                                        <p:tgtEl>
                                          <p:spTgt spid="11267">
                                            <p:txEl>
                                              <p:pRg st="4" end="4"/>
                                            </p:txEl>
                                          </p:spTgt>
                                        </p:tgtEl>
                                      </p:cBhvr>
                                    </p:animEffect>
                                    <p:anim calcmode="lin" valueType="num">
                                      <p:cBhvr>
                                        <p:cTn id="36" dur="1000" fill="hold"/>
                                        <p:tgtEl>
                                          <p:spTgt spid="11267">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1126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nodeType="clickEffect">
                                  <p:stCondLst>
                                    <p:cond delay="0"/>
                                  </p:stCondLst>
                                  <p:childTnLst>
                                    <p:set>
                                      <p:cBhvr>
                                        <p:cTn id="41" dur="1" fill="hold">
                                          <p:stCondLst>
                                            <p:cond delay="0"/>
                                          </p:stCondLst>
                                        </p:cTn>
                                        <p:tgtEl>
                                          <p:spTgt spid="11267">
                                            <p:txEl>
                                              <p:pRg st="5" end="5"/>
                                            </p:txEl>
                                          </p:spTgt>
                                        </p:tgtEl>
                                        <p:attrNameLst>
                                          <p:attrName>style.visibility</p:attrName>
                                        </p:attrNameLst>
                                      </p:cBhvr>
                                      <p:to>
                                        <p:strVal val="visible"/>
                                      </p:to>
                                    </p:set>
                                    <p:animEffect transition="in" filter="fade">
                                      <p:cBhvr>
                                        <p:cTn id="42" dur="1000"/>
                                        <p:tgtEl>
                                          <p:spTgt spid="11267">
                                            <p:txEl>
                                              <p:pRg st="5" end="5"/>
                                            </p:txEl>
                                          </p:spTgt>
                                        </p:tgtEl>
                                      </p:cBhvr>
                                    </p:animEffect>
                                    <p:anim calcmode="lin" valueType="num">
                                      <p:cBhvr>
                                        <p:cTn id="43" dur="1000" fill="hold"/>
                                        <p:tgtEl>
                                          <p:spTgt spid="11267">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1126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11267">
                                            <p:txEl>
                                              <p:pRg st="6" end="6"/>
                                            </p:txEl>
                                          </p:spTgt>
                                        </p:tgtEl>
                                        <p:attrNameLst>
                                          <p:attrName>style.visibility</p:attrName>
                                        </p:attrNameLst>
                                      </p:cBhvr>
                                      <p:to>
                                        <p:strVal val="visible"/>
                                      </p:to>
                                    </p:set>
                                    <p:animEffect transition="in" filter="fade">
                                      <p:cBhvr>
                                        <p:cTn id="49" dur="1000"/>
                                        <p:tgtEl>
                                          <p:spTgt spid="11267">
                                            <p:txEl>
                                              <p:pRg st="6" end="6"/>
                                            </p:txEl>
                                          </p:spTgt>
                                        </p:tgtEl>
                                      </p:cBhvr>
                                    </p:animEffect>
                                    <p:anim calcmode="lin" valueType="num">
                                      <p:cBhvr>
                                        <p:cTn id="50" dur="1000" fill="hold"/>
                                        <p:tgtEl>
                                          <p:spTgt spid="11267">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1126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23561" name="Rectangle 9"/>
          <p:cNvSpPr>
            <a:spLocks noChangeArrowheads="1"/>
          </p:cNvSpPr>
          <p:nvPr/>
        </p:nvSpPr>
        <p:spPr bwMode="auto">
          <a:xfrm>
            <a:off x="0" y="1447800"/>
            <a:ext cx="2971800" cy="3505200"/>
          </a:xfrm>
          <a:prstGeom prst="rect">
            <a:avLst/>
          </a:prstGeom>
          <a:noFill/>
          <a:ln w="9525">
            <a:noFill/>
            <a:miter lim="800000"/>
            <a:headEnd/>
            <a:tailEnd/>
          </a:ln>
          <a:effectLst/>
        </p:spPr>
        <p:txBody>
          <a:bodyPr/>
          <a:lstStyle/>
          <a:p>
            <a:pPr marL="342900" indent="-342900">
              <a:lnSpc>
                <a:spcPct val="80000"/>
              </a:lnSpc>
              <a:spcBef>
                <a:spcPct val="20000"/>
              </a:spcBef>
            </a:pPr>
            <a:r>
              <a:rPr lang="en-US" altLang="ko-KR" sz="3200" b="1" dirty="0" smtClean="0">
                <a:solidFill>
                  <a:schemeClr val="bg1"/>
                </a:solidFill>
                <a:ea typeface="굴림" pitchFamily="50" charset="-127"/>
              </a:rPr>
              <a:t>   Extended </a:t>
            </a:r>
            <a:r>
              <a:rPr lang="en-US" altLang="ko-KR" sz="3200" b="1" dirty="0">
                <a:solidFill>
                  <a:schemeClr val="bg1"/>
                </a:solidFill>
                <a:ea typeface="굴림" pitchFamily="50" charset="-127"/>
              </a:rPr>
              <a:t>to Korea, </a:t>
            </a:r>
            <a:r>
              <a:rPr lang="en-US" altLang="ko-KR" sz="3200" b="1" dirty="0" smtClean="0">
                <a:solidFill>
                  <a:schemeClr val="bg1"/>
                </a:solidFill>
                <a:ea typeface="굴림" pitchFamily="50" charset="-127"/>
              </a:rPr>
              <a:t/>
            </a:r>
            <a:br>
              <a:rPr lang="en-US" altLang="ko-KR" sz="3200" b="1" dirty="0" smtClean="0">
                <a:solidFill>
                  <a:schemeClr val="bg1"/>
                </a:solidFill>
                <a:ea typeface="굴림" pitchFamily="50" charset="-127"/>
              </a:rPr>
            </a:br>
            <a:r>
              <a:rPr lang="en-US" altLang="ko-KR" sz="3200" b="1" dirty="0" smtClean="0">
                <a:solidFill>
                  <a:schemeClr val="bg1"/>
                </a:solidFill>
                <a:ea typeface="굴림" pitchFamily="50" charset="-127"/>
              </a:rPr>
              <a:t>Indochina</a:t>
            </a:r>
            <a:r>
              <a:rPr lang="en-US" altLang="ko-KR" sz="3200" b="1" dirty="0">
                <a:solidFill>
                  <a:schemeClr val="bg1"/>
                </a:solidFill>
                <a:ea typeface="굴림" pitchFamily="50" charset="-127"/>
              </a:rPr>
              <a:t>, </a:t>
            </a:r>
            <a:r>
              <a:rPr lang="en-US" altLang="ko-KR" sz="3200" b="1" dirty="0" smtClean="0">
                <a:solidFill>
                  <a:schemeClr val="bg1"/>
                </a:solidFill>
                <a:ea typeface="굴림" pitchFamily="50" charset="-127"/>
              </a:rPr>
              <a:t/>
            </a:r>
            <a:br>
              <a:rPr lang="en-US" altLang="ko-KR" sz="3200" b="1" dirty="0" smtClean="0">
                <a:solidFill>
                  <a:schemeClr val="bg1"/>
                </a:solidFill>
                <a:ea typeface="굴림" pitchFamily="50" charset="-127"/>
              </a:rPr>
            </a:br>
            <a:r>
              <a:rPr lang="en-US" altLang="ko-KR" sz="3200" b="1" dirty="0" smtClean="0">
                <a:solidFill>
                  <a:schemeClr val="bg1"/>
                </a:solidFill>
                <a:ea typeface="굴림" pitchFamily="50" charset="-127"/>
              </a:rPr>
              <a:t>and </a:t>
            </a:r>
            <a:br>
              <a:rPr lang="en-US" altLang="ko-KR" sz="3200" b="1" dirty="0" smtClean="0">
                <a:solidFill>
                  <a:schemeClr val="bg1"/>
                </a:solidFill>
                <a:ea typeface="굴림" pitchFamily="50" charset="-127"/>
              </a:rPr>
            </a:br>
            <a:r>
              <a:rPr lang="en-US" altLang="ko-KR" sz="3200" b="1" dirty="0" smtClean="0">
                <a:solidFill>
                  <a:schemeClr val="bg1"/>
                </a:solidFill>
                <a:ea typeface="굴림" pitchFamily="50" charset="-127"/>
              </a:rPr>
              <a:t>Central </a:t>
            </a:r>
          </a:p>
          <a:p>
            <a:pPr marL="342900" indent="-342900">
              <a:lnSpc>
                <a:spcPct val="80000"/>
              </a:lnSpc>
              <a:spcBef>
                <a:spcPct val="20000"/>
              </a:spcBef>
            </a:pPr>
            <a:r>
              <a:rPr lang="en-US" altLang="ko-KR" sz="3200" b="1" dirty="0">
                <a:solidFill>
                  <a:schemeClr val="bg1"/>
                </a:solidFill>
                <a:ea typeface="굴림" pitchFamily="50" charset="-127"/>
              </a:rPr>
              <a:t> </a:t>
            </a:r>
            <a:r>
              <a:rPr lang="en-US" altLang="ko-KR" sz="3200" b="1" dirty="0" smtClean="0">
                <a:solidFill>
                  <a:schemeClr val="bg1"/>
                </a:solidFill>
                <a:ea typeface="굴림" pitchFamily="50" charset="-127"/>
              </a:rPr>
              <a:t>   Asia</a:t>
            </a:r>
            <a:r>
              <a:rPr lang="en-US" altLang="ko-KR" sz="3200" b="1" dirty="0">
                <a:solidFill>
                  <a:schemeClr val="bg1"/>
                </a:solidFill>
                <a:ea typeface="굴림" pitchFamily="50" charset="-127"/>
              </a:rPr>
              <a:t>.</a:t>
            </a:r>
            <a:endParaRPr lang="ko-KR" altLang="en-US" sz="3200" dirty="0">
              <a:solidFill>
                <a:schemeClr val="bg1"/>
              </a:solidFill>
              <a:ea typeface="굴림" pitchFamily="50" charset="-127"/>
            </a:endParaRPr>
          </a:p>
        </p:txBody>
      </p:sp>
      <p:pic>
        <p:nvPicPr>
          <p:cNvPr id="23562" name="Picture 10"/>
          <p:cNvPicPr>
            <a:picLocks noChangeAspect="1" noChangeArrowheads="1"/>
          </p:cNvPicPr>
          <p:nvPr/>
        </p:nvPicPr>
        <p:blipFill>
          <a:blip r:embed="rId3"/>
          <a:srcRect/>
          <a:stretch>
            <a:fillRect/>
          </a:stretch>
        </p:blipFill>
        <p:spPr bwMode="auto">
          <a:xfrm>
            <a:off x="3124200" y="1219200"/>
            <a:ext cx="5791200" cy="5390642"/>
          </a:xfrm>
          <a:prstGeom prst="rect">
            <a:avLst/>
          </a:prstGeom>
          <a:noFill/>
          <a:ln w="9525">
            <a:noFill/>
            <a:miter lim="800000"/>
            <a:headEnd/>
            <a:tailEnd/>
          </a:ln>
          <a:effectLst/>
        </p:spPr>
      </p:pic>
      <p:sp>
        <p:nvSpPr>
          <p:cNvPr id="11" name="Text Box 5"/>
          <p:cNvSpPr txBox="1">
            <a:spLocks noChangeArrowheads="1"/>
          </p:cNvSpPr>
          <p:nvPr/>
        </p:nvSpPr>
        <p:spPr bwMode="auto">
          <a:xfrm>
            <a:off x="4343400" y="152401"/>
            <a:ext cx="4191000" cy="784830"/>
          </a:xfrm>
          <a:prstGeom prst="rect">
            <a:avLst/>
          </a:prstGeom>
          <a:noFill/>
          <a:ln w="9525">
            <a:noFill/>
            <a:miter lim="800000"/>
            <a:headEnd/>
            <a:tailEnd/>
          </a:ln>
          <a:effectLst/>
        </p:spPr>
        <p:txBody>
          <a:bodyPr wrap="square">
            <a:spAutoFit/>
          </a:bodyPr>
          <a:lstStyle/>
          <a:p>
            <a:pPr algn="ctr">
              <a:spcBef>
                <a:spcPct val="50000"/>
              </a:spcBef>
            </a:pPr>
            <a:r>
              <a:rPr lang="en-US" altLang="ko-KR" sz="4500" b="1" dirty="0" smtClean="0">
                <a:solidFill>
                  <a:srgbClr val="FF0000"/>
                </a:solidFill>
                <a:latin typeface="Footlight MT Light" pitchFamily="18" charset="0"/>
                <a:ea typeface="굴림" pitchFamily="50" charset="-127"/>
              </a:rPr>
              <a:t>Han </a:t>
            </a:r>
            <a:r>
              <a:rPr lang="en-US" altLang="ko-KR" sz="4500" b="1" dirty="0">
                <a:solidFill>
                  <a:srgbClr val="FF0000"/>
                </a:solidFill>
                <a:latin typeface="Footlight MT Light" pitchFamily="18" charset="0"/>
                <a:ea typeface="굴림" pitchFamily="50" charset="-127"/>
              </a:rPr>
              <a:t>Dynasty</a:t>
            </a:r>
          </a:p>
        </p:txBody>
      </p:sp>
      <p:sp>
        <p:nvSpPr>
          <p:cNvPr id="12" name="Rectangle 2"/>
          <p:cNvSpPr>
            <a:spLocks noGrp="1" noChangeArrowheads="1"/>
          </p:cNvSpPr>
          <p:nvPr>
            <p:ph type="title"/>
          </p:nvPr>
        </p:nvSpPr>
        <p:spPr>
          <a:xfrm>
            <a:off x="152400" y="0"/>
            <a:ext cx="3657600" cy="838200"/>
          </a:xfrm>
        </p:spPr>
        <p:txBody>
          <a:bodyPr/>
          <a:lstStyle/>
          <a:p>
            <a:r>
              <a:rPr lang="en-US" altLang="ko-KR" sz="5000" dirty="0" smtClean="0">
                <a:solidFill>
                  <a:srgbClr val="FFFF00"/>
                </a:solidFill>
                <a:latin typeface="Franklin Gothic Heavy" pitchFamily="34" charset="0"/>
                <a:ea typeface="굴림" pitchFamily="50" charset="-127"/>
              </a:rPr>
              <a:t>Geography:</a:t>
            </a:r>
            <a:endParaRPr lang="en-US" altLang="ko-KR" sz="5000" dirty="0">
              <a:solidFill>
                <a:srgbClr val="FFFF00"/>
              </a:solidFill>
              <a:latin typeface="Franklin Gothic Heavy" pitchFamily="34" charset="0"/>
              <a:ea typeface="굴림" pitchFamily="50" charset="-127"/>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152400"/>
            <a:ext cx="3886200" cy="1295400"/>
          </a:xfrm>
        </p:spPr>
        <p:txBody>
          <a:bodyPr/>
          <a:lstStyle/>
          <a:p>
            <a:r>
              <a:rPr lang="en-US" sz="4000" b="1" dirty="0">
                <a:solidFill>
                  <a:schemeClr val="bg1"/>
                </a:solidFill>
                <a:latin typeface="Tempus Sans ITC" pitchFamily="82" charset="0"/>
              </a:rPr>
              <a:t> </a:t>
            </a:r>
            <a:r>
              <a:rPr lang="en-US" sz="4000" b="1" dirty="0">
                <a:solidFill>
                  <a:srgbClr val="FF0000"/>
                </a:solidFill>
                <a:latin typeface="Tempus Sans ITC" pitchFamily="82" charset="0"/>
              </a:rPr>
              <a:t>Han Dynasty </a:t>
            </a:r>
            <a:r>
              <a:rPr lang="en-US" sz="4000" b="1" dirty="0" smtClean="0">
                <a:solidFill>
                  <a:schemeClr val="bg1"/>
                </a:solidFill>
                <a:latin typeface="Tempus Sans ITC" pitchFamily="82" charset="0"/>
              </a:rPr>
              <a:t/>
            </a:r>
            <a:br>
              <a:rPr lang="en-US" sz="4000" b="1" dirty="0" smtClean="0">
                <a:solidFill>
                  <a:schemeClr val="bg1"/>
                </a:solidFill>
                <a:latin typeface="Tempus Sans ITC" pitchFamily="82" charset="0"/>
              </a:rPr>
            </a:br>
            <a:r>
              <a:rPr lang="en-US" sz="3200" b="1" dirty="0" smtClean="0">
                <a:solidFill>
                  <a:schemeClr val="bg1"/>
                </a:solidFill>
                <a:latin typeface="Tempus Sans ITC" pitchFamily="82" charset="0"/>
              </a:rPr>
              <a:t>202BCE-220 CE </a:t>
            </a:r>
            <a:br>
              <a:rPr lang="en-US" sz="3200" b="1" dirty="0" smtClean="0">
                <a:solidFill>
                  <a:schemeClr val="bg1"/>
                </a:solidFill>
                <a:latin typeface="Tempus Sans ITC" pitchFamily="82" charset="0"/>
              </a:rPr>
            </a:br>
            <a:r>
              <a:rPr lang="en-US" sz="3200" b="1" dirty="0" smtClean="0">
                <a:solidFill>
                  <a:schemeClr val="bg1"/>
                </a:solidFill>
                <a:latin typeface="Tempus Sans ITC" pitchFamily="82" charset="0"/>
              </a:rPr>
              <a:t>(</a:t>
            </a:r>
            <a:r>
              <a:rPr lang="en-US" sz="3200" b="1" dirty="0">
                <a:solidFill>
                  <a:schemeClr val="bg1"/>
                </a:solidFill>
                <a:latin typeface="Tempus Sans ITC" pitchFamily="82" charset="0"/>
              </a:rPr>
              <a:t>Roman Times</a:t>
            </a:r>
            <a:r>
              <a:rPr lang="en-US" sz="3200" b="1" dirty="0">
                <a:solidFill>
                  <a:schemeClr val="bg1"/>
                </a:solidFill>
              </a:rPr>
              <a:t>)</a:t>
            </a:r>
            <a:endParaRPr lang="en-US" sz="4000" b="1" dirty="0">
              <a:solidFill>
                <a:schemeClr val="bg1"/>
              </a:solidFill>
            </a:endParaRPr>
          </a:p>
        </p:txBody>
      </p:sp>
      <p:sp>
        <p:nvSpPr>
          <p:cNvPr id="19459" name="Rectangle 3"/>
          <p:cNvSpPr>
            <a:spLocks noGrp="1" noChangeArrowheads="1"/>
          </p:cNvSpPr>
          <p:nvPr>
            <p:ph type="body" idx="1"/>
          </p:nvPr>
        </p:nvSpPr>
        <p:spPr>
          <a:xfrm>
            <a:off x="3581400" y="457200"/>
            <a:ext cx="5334000" cy="5334000"/>
          </a:xfrm>
        </p:spPr>
        <p:txBody>
          <a:bodyPr/>
          <a:lstStyle/>
          <a:p>
            <a:r>
              <a:rPr lang="en-US" sz="2800" dirty="0">
                <a:solidFill>
                  <a:schemeClr val="bg1"/>
                </a:solidFill>
              </a:rPr>
              <a:t>Similar: built cities, officials to </a:t>
            </a:r>
            <a:r>
              <a:rPr lang="en-US" sz="2800" dirty="0" smtClean="0">
                <a:solidFill>
                  <a:schemeClr val="bg1"/>
                </a:solidFill>
              </a:rPr>
              <a:t/>
            </a:r>
            <a:br>
              <a:rPr lang="en-US" sz="2800" dirty="0" smtClean="0">
                <a:solidFill>
                  <a:schemeClr val="bg1"/>
                </a:solidFill>
              </a:rPr>
            </a:br>
            <a:r>
              <a:rPr lang="en-US" sz="2800" dirty="0" smtClean="0">
                <a:solidFill>
                  <a:schemeClr val="bg1"/>
                </a:solidFill>
              </a:rPr>
              <a:t>carry </a:t>
            </a:r>
            <a:r>
              <a:rPr lang="en-US" sz="2800" dirty="0">
                <a:solidFill>
                  <a:schemeClr val="bg1"/>
                </a:solidFill>
              </a:rPr>
              <a:t>out edicts, heavy taxes </a:t>
            </a:r>
            <a:r>
              <a:rPr lang="en-US" sz="2800" dirty="0" smtClean="0">
                <a:solidFill>
                  <a:schemeClr val="bg1"/>
                </a:solidFill>
              </a:rPr>
              <a:t/>
            </a:r>
            <a:br>
              <a:rPr lang="en-US" sz="2800" dirty="0" smtClean="0">
                <a:solidFill>
                  <a:schemeClr val="bg1"/>
                </a:solidFill>
              </a:rPr>
            </a:br>
            <a:r>
              <a:rPr lang="en-US" sz="2800" dirty="0" smtClean="0">
                <a:solidFill>
                  <a:srgbClr val="FF0000"/>
                </a:solidFill>
              </a:rPr>
              <a:t>collapsed </a:t>
            </a:r>
            <a:r>
              <a:rPr lang="en-US" sz="2800" dirty="0">
                <a:solidFill>
                  <a:srgbClr val="FF0000"/>
                </a:solidFill>
              </a:rPr>
              <a:t>under invasions </a:t>
            </a:r>
            <a:r>
              <a:rPr lang="en-US" sz="2800" dirty="0">
                <a:solidFill>
                  <a:schemeClr val="bg1"/>
                </a:solidFill>
              </a:rPr>
              <a:t>and </a:t>
            </a:r>
            <a:r>
              <a:rPr lang="en-US" sz="2800" dirty="0" smtClean="0">
                <a:solidFill>
                  <a:schemeClr val="bg1"/>
                </a:solidFill>
              </a:rPr>
              <a:t/>
            </a:r>
            <a:br>
              <a:rPr lang="en-US" sz="2800" dirty="0" smtClean="0">
                <a:solidFill>
                  <a:schemeClr val="bg1"/>
                </a:solidFill>
              </a:rPr>
            </a:br>
            <a:r>
              <a:rPr lang="en-US" sz="2800" dirty="0" smtClean="0">
                <a:solidFill>
                  <a:srgbClr val="FF0000"/>
                </a:solidFill>
              </a:rPr>
              <a:t>internal </a:t>
            </a:r>
            <a:r>
              <a:rPr lang="en-US" sz="2800" dirty="0">
                <a:solidFill>
                  <a:srgbClr val="FF0000"/>
                </a:solidFill>
              </a:rPr>
              <a:t>revolts </a:t>
            </a:r>
          </a:p>
          <a:p>
            <a:r>
              <a:rPr lang="en-US" sz="2800" dirty="0" smtClean="0">
                <a:solidFill>
                  <a:srgbClr val="FF0000"/>
                </a:solidFill>
              </a:rPr>
              <a:t>Contact/Trade</a:t>
            </a:r>
            <a:r>
              <a:rPr lang="en-US" sz="2800" dirty="0" smtClean="0">
                <a:solidFill>
                  <a:schemeClr val="bg1"/>
                </a:solidFill>
              </a:rPr>
              <a:t> along </a:t>
            </a:r>
            <a:r>
              <a:rPr lang="en-US" sz="2800" dirty="0">
                <a:solidFill>
                  <a:schemeClr val="bg1"/>
                </a:solidFill>
              </a:rPr>
              <a:t>the </a:t>
            </a:r>
            <a:r>
              <a:rPr lang="en-US" sz="2800" dirty="0">
                <a:solidFill>
                  <a:srgbClr val="FF0000"/>
                </a:solidFill>
              </a:rPr>
              <a:t>Silk </a:t>
            </a:r>
            <a:r>
              <a:rPr lang="en-US" sz="2800" dirty="0" smtClean="0">
                <a:solidFill>
                  <a:srgbClr val="FF0000"/>
                </a:solidFill>
              </a:rPr>
              <a:t>Road</a:t>
            </a:r>
            <a:br>
              <a:rPr lang="en-US" sz="2800" dirty="0" smtClean="0">
                <a:solidFill>
                  <a:srgbClr val="FF0000"/>
                </a:solidFill>
              </a:rPr>
            </a:br>
            <a:r>
              <a:rPr lang="en-US" sz="2800" dirty="0" smtClean="0">
                <a:solidFill>
                  <a:schemeClr val="bg1"/>
                </a:solidFill>
              </a:rPr>
              <a:t>Combination </a:t>
            </a:r>
            <a:r>
              <a:rPr lang="en-US" sz="2800" dirty="0">
                <a:solidFill>
                  <a:schemeClr val="bg1"/>
                </a:solidFill>
              </a:rPr>
              <a:t>of </a:t>
            </a:r>
            <a:r>
              <a:rPr lang="en-US" sz="2800" dirty="0">
                <a:solidFill>
                  <a:srgbClr val="FF0000"/>
                </a:solidFill>
              </a:rPr>
              <a:t>Confucius </a:t>
            </a:r>
            <a:r>
              <a:rPr lang="en-US" sz="2800" dirty="0">
                <a:solidFill>
                  <a:schemeClr val="bg1"/>
                </a:solidFill>
              </a:rPr>
              <a:t>and </a:t>
            </a:r>
            <a:r>
              <a:rPr lang="en-US" sz="2800" dirty="0" smtClean="0">
                <a:solidFill>
                  <a:schemeClr val="bg1"/>
                </a:solidFill>
              </a:rPr>
              <a:t/>
            </a:r>
            <a:br>
              <a:rPr lang="en-US" sz="2800" dirty="0" smtClean="0">
                <a:solidFill>
                  <a:schemeClr val="bg1"/>
                </a:solidFill>
              </a:rPr>
            </a:br>
            <a:r>
              <a:rPr lang="en-US" sz="2800" dirty="0" smtClean="0">
                <a:solidFill>
                  <a:srgbClr val="FF0000"/>
                </a:solidFill>
              </a:rPr>
              <a:t>Legalism (humans are evil and </a:t>
            </a:r>
            <a:br>
              <a:rPr lang="en-US" sz="2800" dirty="0" smtClean="0">
                <a:solidFill>
                  <a:srgbClr val="FF0000"/>
                </a:solidFill>
              </a:rPr>
            </a:br>
            <a:r>
              <a:rPr lang="en-US" sz="2800" dirty="0" smtClean="0">
                <a:solidFill>
                  <a:srgbClr val="FF0000"/>
                </a:solidFill>
              </a:rPr>
              <a:t>need to be controlled using </a:t>
            </a:r>
            <a:br>
              <a:rPr lang="en-US" sz="2800" dirty="0" smtClean="0">
                <a:solidFill>
                  <a:srgbClr val="FF0000"/>
                </a:solidFill>
              </a:rPr>
            </a:br>
            <a:r>
              <a:rPr lang="en-US" sz="2800" dirty="0" smtClean="0">
                <a:solidFill>
                  <a:srgbClr val="FF0000"/>
                </a:solidFill>
              </a:rPr>
              <a:t>laws in order to prevent chaos)</a:t>
            </a:r>
            <a:endParaRPr lang="en-US" sz="2800" dirty="0">
              <a:solidFill>
                <a:srgbClr val="FF0000"/>
              </a:solidFill>
            </a:endParaRPr>
          </a:p>
          <a:p>
            <a:r>
              <a:rPr lang="en-US" sz="2800" dirty="0" smtClean="0">
                <a:solidFill>
                  <a:srgbClr val="FF0000"/>
                </a:solidFill>
              </a:rPr>
              <a:t>Advanced </a:t>
            </a:r>
            <a:r>
              <a:rPr lang="en-US" sz="2800" dirty="0">
                <a:solidFill>
                  <a:srgbClr val="FF0000"/>
                </a:solidFill>
              </a:rPr>
              <a:t>in science and literature</a:t>
            </a:r>
          </a:p>
          <a:p>
            <a:r>
              <a:rPr lang="en-US" sz="2800" dirty="0" smtClean="0">
                <a:solidFill>
                  <a:schemeClr val="bg1"/>
                </a:solidFill>
              </a:rPr>
              <a:t>Invented </a:t>
            </a:r>
            <a:r>
              <a:rPr lang="en-US" sz="2800" dirty="0" smtClean="0">
                <a:solidFill>
                  <a:srgbClr val="FF0000"/>
                </a:solidFill>
              </a:rPr>
              <a:t>paper</a:t>
            </a:r>
            <a:r>
              <a:rPr lang="en-US" sz="2800" dirty="0">
                <a:solidFill>
                  <a:srgbClr val="FF0000"/>
                </a:solidFill>
              </a:rPr>
              <a:t>,</a:t>
            </a:r>
            <a:r>
              <a:rPr lang="en-US" sz="2800" dirty="0">
                <a:solidFill>
                  <a:schemeClr val="bg1"/>
                </a:solidFill>
              </a:rPr>
              <a:t> </a:t>
            </a:r>
            <a:r>
              <a:rPr lang="en-US" sz="2800" dirty="0" smtClean="0">
                <a:solidFill>
                  <a:schemeClr val="bg1"/>
                </a:solidFill>
              </a:rPr>
              <a:t> </a:t>
            </a:r>
            <a:r>
              <a:rPr lang="en-US" sz="2800" dirty="0" smtClean="0">
                <a:solidFill>
                  <a:srgbClr val="FF0000"/>
                </a:solidFill>
              </a:rPr>
              <a:t>magnetic compass</a:t>
            </a:r>
            <a:endParaRPr lang="en-US" sz="2800" dirty="0"/>
          </a:p>
        </p:txBody>
      </p:sp>
      <p:pic>
        <p:nvPicPr>
          <p:cNvPr id="32770" name="Picture 2"/>
          <p:cNvPicPr>
            <a:picLocks noChangeAspect="1" noChangeArrowheads="1"/>
          </p:cNvPicPr>
          <p:nvPr/>
        </p:nvPicPr>
        <p:blipFill>
          <a:blip r:embed="rId3"/>
          <a:srcRect/>
          <a:stretch>
            <a:fillRect/>
          </a:stretch>
        </p:blipFill>
        <p:spPr bwMode="auto">
          <a:xfrm>
            <a:off x="0" y="1676400"/>
            <a:ext cx="3581400" cy="4572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fade">
                                      <p:cBhvr>
                                        <p:cTn id="7" dur="500"/>
                                        <p:tgtEl>
                                          <p:spTgt spid="19459">
                                            <p:txEl>
                                              <p:pRg st="0" end="0"/>
                                            </p:txEl>
                                          </p:spTgt>
                                        </p:tgtEl>
                                      </p:cBhvr>
                                    </p:animEffect>
                                    <p:anim calcmode="lin" valueType="num">
                                      <p:cBhvr>
                                        <p:cTn id="8" dur="500" fill="hold"/>
                                        <p:tgtEl>
                                          <p:spTgt spid="19459">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1945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19459">
                                            <p:txEl>
                                              <p:pRg st="1" end="1"/>
                                            </p:txEl>
                                          </p:spTgt>
                                        </p:tgtEl>
                                        <p:attrNameLst>
                                          <p:attrName>style.visibility</p:attrName>
                                        </p:attrNameLst>
                                      </p:cBhvr>
                                      <p:to>
                                        <p:strVal val="visible"/>
                                      </p:to>
                                    </p:set>
                                    <p:animEffect transition="in" filter="fade">
                                      <p:cBhvr>
                                        <p:cTn id="14" dur="500"/>
                                        <p:tgtEl>
                                          <p:spTgt spid="19459">
                                            <p:txEl>
                                              <p:pRg st="1" end="1"/>
                                            </p:txEl>
                                          </p:spTgt>
                                        </p:tgtEl>
                                      </p:cBhvr>
                                    </p:animEffect>
                                    <p:anim calcmode="lin" valueType="num">
                                      <p:cBhvr>
                                        <p:cTn id="15" dur="500" fill="hold"/>
                                        <p:tgtEl>
                                          <p:spTgt spid="19459">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1945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nodeType="clickEffect">
                                  <p:stCondLst>
                                    <p:cond delay="0"/>
                                  </p:stCondLst>
                                  <p:childTnLst>
                                    <p:set>
                                      <p:cBhvr>
                                        <p:cTn id="20" dur="1" fill="hold">
                                          <p:stCondLst>
                                            <p:cond delay="0"/>
                                          </p:stCondLst>
                                        </p:cTn>
                                        <p:tgtEl>
                                          <p:spTgt spid="19459">
                                            <p:txEl>
                                              <p:pRg st="2" end="2"/>
                                            </p:txEl>
                                          </p:spTgt>
                                        </p:tgtEl>
                                        <p:attrNameLst>
                                          <p:attrName>style.visibility</p:attrName>
                                        </p:attrNameLst>
                                      </p:cBhvr>
                                      <p:to>
                                        <p:strVal val="visible"/>
                                      </p:to>
                                    </p:set>
                                    <p:animEffect transition="in" filter="fade">
                                      <p:cBhvr>
                                        <p:cTn id="21" dur="500"/>
                                        <p:tgtEl>
                                          <p:spTgt spid="19459">
                                            <p:txEl>
                                              <p:pRg st="2" end="2"/>
                                            </p:txEl>
                                          </p:spTgt>
                                        </p:tgtEl>
                                      </p:cBhvr>
                                    </p:animEffect>
                                    <p:anim calcmode="lin" valueType="num">
                                      <p:cBhvr>
                                        <p:cTn id="22" dur="500" fill="hold"/>
                                        <p:tgtEl>
                                          <p:spTgt spid="19459">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1945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7" presetClass="entr" presetSubtype="0" fill="hold" nodeType="clickEffect">
                                  <p:stCondLst>
                                    <p:cond delay="0"/>
                                  </p:stCondLst>
                                  <p:childTnLst>
                                    <p:set>
                                      <p:cBhvr>
                                        <p:cTn id="27" dur="1" fill="hold">
                                          <p:stCondLst>
                                            <p:cond delay="0"/>
                                          </p:stCondLst>
                                        </p:cTn>
                                        <p:tgtEl>
                                          <p:spTgt spid="19459">
                                            <p:txEl>
                                              <p:pRg st="3" end="3"/>
                                            </p:txEl>
                                          </p:spTgt>
                                        </p:tgtEl>
                                        <p:attrNameLst>
                                          <p:attrName>style.visibility</p:attrName>
                                        </p:attrNameLst>
                                      </p:cBhvr>
                                      <p:to>
                                        <p:strVal val="visible"/>
                                      </p:to>
                                    </p:set>
                                    <p:animEffect transition="in" filter="fade">
                                      <p:cBhvr>
                                        <p:cTn id="28" dur="500"/>
                                        <p:tgtEl>
                                          <p:spTgt spid="19459">
                                            <p:txEl>
                                              <p:pRg st="3" end="3"/>
                                            </p:txEl>
                                          </p:spTgt>
                                        </p:tgtEl>
                                      </p:cBhvr>
                                    </p:animEffect>
                                    <p:anim calcmode="lin" valueType="num">
                                      <p:cBhvr>
                                        <p:cTn id="29" dur="500" fill="hold"/>
                                        <p:tgtEl>
                                          <p:spTgt spid="19459">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19459">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146" name="Rectangle 2"/>
          <p:cNvSpPr>
            <a:spLocks noChangeArrowheads="1"/>
          </p:cNvSpPr>
          <p:nvPr/>
        </p:nvSpPr>
        <p:spPr bwMode="auto">
          <a:xfrm>
            <a:off x="2362200" y="152400"/>
            <a:ext cx="4572000" cy="1066800"/>
          </a:xfrm>
          <a:prstGeom prst="rect">
            <a:avLst/>
          </a:prstGeom>
          <a:noFill/>
          <a:ln w="9525">
            <a:noFill/>
            <a:miter lim="800000"/>
            <a:headEnd/>
            <a:tailEnd/>
          </a:ln>
          <a:effectLst/>
        </p:spPr>
        <p:txBody>
          <a:bodyPr/>
          <a:lstStyle/>
          <a:p>
            <a:pPr marL="342900" indent="-342900" algn="ctr">
              <a:spcBef>
                <a:spcPct val="20000"/>
              </a:spcBef>
            </a:pPr>
            <a:r>
              <a:rPr lang="en-US" altLang="ko-KR" sz="7000" dirty="0">
                <a:solidFill>
                  <a:srgbClr val="008080"/>
                </a:solidFill>
                <a:latin typeface="Impact" pitchFamily="34" charset="0"/>
                <a:ea typeface="굴림" pitchFamily="50" charset="-127"/>
              </a:rPr>
              <a:t>Agriculture</a:t>
            </a:r>
          </a:p>
        </p:txBody>
      </p:sp>
      <p:sp>
        <p:nvSpPr>
          <p:cNvPr id="6151" name="Text Box 7"/>
          <p:cNvSpPr txBox="1">
            <a:spLocks noChangeArrowheads="1"/>
          </p:cNvSpPr>
          <p:nvPr/>
        </p:nvSpPr>
        <p:spPr bwMode="auto">
          <a:xfrm>
            <a:off x="990600" y="1143000"/>
            <a:ext cx="4114800" cy="1384995"/>
          </a:xfrm>
          <a:prstGeom prst="rect">
            <a:avLst/>
          </a:prstGeom>
          <a:noFill/>
          <a:ln w="9525">
            <a:noFill/>
            <a:miter lim="800000"/>
            <a:headEnd/>
            <a:tailEnd/>
          </a:ln>
          <a:effectLst/>
        </p:spPr>
        <p:txBody>
          <a:bodyPr>
            <a:spAutoFit/>
          </a:bodyPr>
          <a:lstStyle/>
          <a:p>
            <a:pPr>
              <a:spcBef>
                <a:spcPct val="50000"/>
              </a:spcBef>
              <a:buFontTx/>
              <a:buChar char="•"/>
            </a:pPr>
            <a:r>
              <a:rPr lang="en-US" altLang="ko-KR" sz="2800" dirty="0" smtClean="0">
                <a:solidFill>
                  <a:schemeClr val="accent1"/>
                </a:solidFill>
                <a:ea typeface="굴림" pitchFamily="50" charset="-127"/>
                <a:cs typeface="Times New Roman" pitchFamily="18" charset="0"/>
              </a:rPr>
              <a:t> The </a:t>
            </a:r>
            <a:r>
              <a:rPr lang="en-US" altLang="ko-KR" sz="2800" dirty="0">
                <a:solidFill>
                  <a:schemeClr val="accent1"/>
                </a:solidFill>
                <a:ea typeface="굴림" pitchFamily="50" charset="-127"/>
                <a:cs typeface="Times New Roman" pitchFamily="18" charset="0"/>
              </a:rPr>
              <a:t>Emperors encouraged the development of agriculture. </a:t>
            </a:r>
          </a:p>
        </p:txBody>
      </p:sp>
      <p:sp>
        <p:nvSpPr>
          <p:cNvPr id="6152" name="Text Box 8"/>
          <p:cNvSpPr txBox="1">
            <a:spLocks noChangeArrowheads="1"/>
          </p:cNvSpPr>
          <p:nvPr/>
        </p:nvSpPr>
        <p:spPr bwMode="auto">
          <a:xfrm>
            <a:off x="990600" y="2590800"/>
            <a:ext cx="4267200" cy="954107"/>
          </a:xfrm>
          <a:prstGeom prst="rect">
            <a:avLst/>
          </a:prstGeom>
          <a:noFill/>
          <a:ln w="9525">
            <a:noFill/>
            <a:miter lim="800000"/>
            <a:headEnd/>
            <a:tailEnd/>
          </a:ln>
          <a:effectLst/>
        </p:spPr>
        <p:txBody>
          <a:bodyPr>
            <a:spAutoFit/>
          </a:bodyPr>
          <a:lstStyle/>
          <a:p>
            <a:pPr>
              <a:spcBef>
                <a:spcPct val="50000"/>
              </a:spcBef>
              <a:buFontTx/>
              <a:buChar char="•"/>
            </a:pPr>
            <a:r>
              <a:rPr lang="en-US" altLang="ko-KR" sz="2800" dirty="0" smtClean="0">
                <a:solidFill>
                  <a:schemeClr val="accent1"/>
                </a:solidFill>
                <a:ea typeface="굴림" pitchFamily="50" charset="-127"/>
                <a:cs typeface="Times New Roman" pitchFamily="18" charset="0"/>
              </a:rPr>
              <a:t> Grew </a:t>
            </a:r>
            <a:r>
              <a:rPr lang="en-US" altLang="ko-KR" sz="2800" dirty="0">
                <a:solidFill>
                  <a:schemeClr val="accent1"/>
                </a:solidFill>
                <a:ea typeface="굴림" pitchFamily="50" charset="-127"/>
                <a:cs typeface="Times New Roman" pitchFamily="18" charset="0"/>
              </a:rPr>
              <a:t>rice, and wheat, and provided salt. </a:t>
            </a:r>
          </a:p>
        </p:txBody>
      </p:sp>
      <p:sp>
        <p:nvSpPr>
          <p:cNvPr id="6153" name="Text Box 9"/>
          <p:cNvSpPr txBox="1">
            <a:spLocks noChangeArrowheads="1"/>
          </p:cNvSpPr>
          <p:nvPr/>
        </p:nvSpPr>
        <p:spPr bwMode="auto">
          <a:xfrm>
            <a:off x="990600" y="3505200"/>
            <a:ext cx="4267200" cy="2246769"/>
          </a:xfrm>
          <a:prstGeom prst="rect">
            <a:avLst/>
          </a:prstGeom>
          <a:noFill/>
          <a:ln w="9525">
            <a:noFill/>
            <a:miter lim="800000"/>
            <a:headEnd/>
            <a:tailEnd/>
          </a:ln>
          <a:effectLst/>
        </p:spPr>
        <p:txBody>
          <a:bodyPr>
            <a:spAutoFit/>
          </a:bodyPr>
          <a:lstStyle/>
          <a:p>
            <a:pPr>
              <a:spcBef>
                <a:spcPct val="50000"/>
              </a:spcBef>
              <a:buFontTx/>
              <a:buChar char="•"/>
            </a:pPr>
            <a:r>
              <a:rPr lang="en-US" altLang="ko-KR" sz="2800" dirty="0" smtClean="0">
                <a:solidFill>
                  <a:schemeClr val="accent1"/>
                </a:solidFill>
                <a:ea typeface="굴림" pitchFamily="50" charset="-127"/>
                <a:cs typeface="Times New Roman" pitchFamily="18" charset="0"/>
              </a:rPr>
              <a:t> Under </a:t>
            </a:r>
            <a:r>
              <a:rPr lang="en-US" altLang="ko-KR" sz="2800" dirty="0">
                <a:solidFill>
                  <a:schemeClr val="accent1"/>
                </a:solidFill>
                <a:ea typeface="굴림" pitchFamily="50" charset="-127"/>
                <a:cs typeface="Times New Roman" pitchFamily="18" charset="0"/>
              </a:rPr>
              <a:t>Wu Di’s reign the Lou </a:t>
            </a:r>
            <a:r>
              <a:rPr lang="en-US" altLang="ko-KR" sz="2800" dirty="0" err="1">
                <a:solidFill>
                  <a:schemeClr val="accent1"/>
                </a:solidFill>
                <a:ea typeface="굴림" pitchFamily="50" charset="-127"/>
                <a:cs typeface="Times New Roman" pitchFamily="18" charset="0"/>
              </a:rPr>
              <a:t>Che</a:t>
            </a:r>
            <a:r>
              <a:rPr lang="en-US" altLang="ko-KR" sz="2800" dirty="0">
                <a:solidFill>
                  <a:schemeClr val="accent1"/>
                </a:solidFill>
                <a:ea typeface="굴림" pitchFamily="50" charset="-127"/>
                <a:cs typeface="Times New Roman" pitchFamily="18" charset="0"/>
              </a:rPr>
              <a:t> was invented, which was used for </a:t>
            </a:r>
            <a:r>
              <a:rPr lang="en-US" altLang="ko-KR" sz="2800" dirty="0" smtClean="0">
                <a:solidFill>
                  <a:schemeClr val="accent1"/>
                </a:solidFill>
                <a:ea typeface="굴림" pitchFamily="50" charset="-127"/>
                <a:cs typeface="Times New Roman" pitchFamily="18" charset="0"/>
              </a:rPr>
              <a:t>plowing </a:t>
            </a:r>
            <a:r>
              <a:rPr lang="en-US" altLang="ko-KR" sz="2800" dirty="0">
                <a:solidFill>
                  <a:schemeClr val="accent1"/>
                </a:solidFill>
                <a:ea typeface="굴림" pitchFamily="50" charset="-127"/>
                <a:cs typeface="Times New Roman" pitchFamily="18" charset="0"/>
              </a:rPr>
              <a:t>and </a:t>
            </a:r>
            <a:r>
              <a:rPr lang="en-US" altLang="ko-KR" sz="2800" dirty="0" smtClean="0">
                <a:solidFill>
                  <a:schemeClr val="accent1"/>
                </a:solidFill>
                <a:ea typeface="굴림" pitchFamily="50" charset="-127"/>
                <a:cs typeface="Times New Roman" pitchFamily="18" charset="0"/>
              </a:rPr>
              <a:t>planting</a:t>
            </a:r>
            <a:r>
              <a:rPr lang="en-US" altLang="ko-KR" sz="2800" dirty="0">
                <a:solidFill>
                  <a:schemeClr val="accent1"/>
                </a:solidFill>
                <a:ea typeface="굴림" pitchFamily="50" charset="-127"/>
                <a:cs typeface="Times New Roman" pitchFamily="18" charset="0"/>
              </a:rPr>
              <a:t>. This saved manual labor. </a:t>
            </a:r>
          </a:p>
        </p:txBody>
      </p:sp>
      <p:sp>
        <p:nvSpPr>
          <p:cNvPr id="6154" name="Text Box 10"/>
          <p:cNvSpPr txBox="1">
            <a:spLocks noChangeArrowheads="1"/>
          </p:cNvSpPr>
          <p:nvPr/>
        </p:nvSpPr>
        <p:spPr bwMode="auto">
          <a:xfrm>
            <a:off x="990600" y="5791200"/>
            <a:ext cx="4267200" cy="954107"/>
          </a:xfrm>
          <a:prstGeom prst="rect">
            <a:avLst/>
          </a:prstGeom>
          <a:noFill/>
          <a:ln w="9525">
            <a:noFill/>
            <a:miter lim="800000"/>
            <a:headEnd/>
            <a:tailEnd/>
          </a:ln>
          <a:effectLst/>
        </p:spPr>
        <p:txBody>
          <a:bodyPr>
            <a:spAutoFit/>
          </a:bodyPr>
          <a:lstStyle/>
          <a:p>
            <a:pPr>
              <a:spcBef>
                <a:spcPct val="50000"/>
              </a:spcBef>
              <a:buFontTx/>
              <a:buChar char="•"/>
            </a:pPr>
            <a:r>
              <a:rPr lang="en-US" altLang="ko-KR" sz="2800" dirty="0">
                <a:solidFill>
                  <a:schemeClr val="accent1"/>
                </a:solidFill>
                <a:ea typeface="굴림" pitchFamily="50" charset="-127"/>
                <a:cs typeface="Times New Roman" pitchFamily="18" charset="0"/>
              </a:rPr>
              <a:t>Silk was invented and was used as currency. </a:t>
            </a:r>
          </a:p>
        </p:txBody>
      </p:sp>
      <p:pic>
        <p:nvPicPr>
          <p:cNvPr id="6156" name="Picture 12"/>
          <p:cNvPicPr>
            <a:picLocks noChangeAspect="1" noChangeArrowheads="1"/>
          </p:cNvPicPr>
          <p:nvPr/>
        </p:nvPicPr>
        <p:blipFill>
          <a:blip r:embed="rId3"/>
          <a:srcRect/>
          <a:stretch>
            <a:fillRect/>
          </a:stretch>
        </p:blipFill>
        <p:spPr bwMode="auto">
          <a:xfrm>
            <a:off x="6324600" y="4038600"/>
            <a:ext cx="2209800" cy="2093913"/>
          </a:xfrm>
          <a:prstGeom prst="rect">
            <a:avLst/>
          </a:prstGeom>
          <a:noFill/>
          <a:ln w="9525">
            <a:noFill/>
            <a:miter lim="800000"/>
            <a:headEnd/>
            <a:tailEnd/>
          </a:ln>
          <a:effectLst/>
        </p:spPr>
      </p:pic>
      <p:pic>
        <p:nvPicPr>
          <p:cNvPr id="6158" name="Picture 14" descr="FD01092_"/>
          <p:cNvPicPr>
            <a:picLocks noChangeAspect="1" noChangeArrowheads="1"/>
          </p:cNvPicPr>
          <p:nvPr/>
        </p:nvPicPr>
        <p:blipFill>
          <a:blip r:embed="rId4"/>
          <a:srcRect/>
          <a:stretch>
            <a:fillRect/>
          </a:stretch>
        </p:blipFill>
        <p:spPr bwMode="auto">
          <a:xfrm>
            <a:off x="6705600" y="1295400"/>
            <a:ext cx="1417638" cy="25146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arn(inHorizont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6151"/>
                                        </p:tgtEl>
                                        <p:attrNameLst>
                                          <p:attrName>style.visibility</p:attrName>
                                        </p:attrNameLst>
                                      </p:cBhvr>
                                      <p:to>
                                        <p:strVal val="visible"/>
                                      </p:to>
                                    </p:set>
                                    <p:animEffect transition="in" filter="barn(inHorizontal)">
                                      <p:cBhvr>
                                        <p:cTn id="12" dur="500"/>
                                        <p:tgtEl>
                                          <p:spTgt spid="615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6152"/>
                                        </p:tgtEl>
                                        <p:attrNameLst>
                                          <p:attrName>style.visibility</p:attrName>
                                        </p:attrNameLst>
                                      </p:cBhvr>
                                      <p:to>
                                        <p:strVal val="visible"/>
                                      </p:to>
                                    </p:set>
                                    <p:animEffect transition="in" filter="barn(inHorizontal)">
                                      <p:cBhvr>
                                        <p:cTn id="17" dur="500"/>
                                        <p:tgtEl>
                                          <p:spTgt spid="615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6153"/>
                                        </p:tgtEl>
                                        <p:attrNameLst>
                                          <p:attrName>style.visibility</p:attrName>
                                        </p:attrNameLst>
                                      </p:cBhvr>
                                      <p:to>
                                        <p:strVal val="visible"/>
                                      </p:to>
                                    </p:set>
                                    <p:animEffect transition="in" filter="barn(inHorizontal)">
                                      <p:cBhvr>
                                        <p:cTn id="22" dur="500"/>
                                        <p:tgtEl>
                                          <p:spTgt spid="6153"/>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6154"/>
                                        </p:tgtEl>
                                        <p:attrNameLst>
                                          <p:attrName>style.visibility</p:attrName>
                                        </p:attrNameLst>
                                      </p:cBhvr>
                                      <p:to>
                                        <p:strVal val="visible"/>
                                      </p:to>
                                    </p:set>
                                    <p:animEffect transition="in" filter="barn(inHorizontal)">
                                      <p:cBhvr>
                                        <p:cTn id="27" dur="500"/>
                                        <p:tgtEl>
                                          <p:spTgt spid="6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51" grpId="0" autoUpdateAnimBg="0"/>
      <p:bldP spid="6152" grpId="0" autoUpdateAnimBg="0"/>
      <p:bldP spid="6153" grpId="0" autoUpdateAnimBg="0"/>
      <p:bldP spid="6154"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194" name="Text Box 2"/>
          <p:cNvSpPr txBox="1">
            <a:spLocks noChangeArrowheads="1"/>
          </p:cNvSpPr>
          <p:nvPr/>
        </p:nvSpPr>
        <p:spPr bwMode="auto">
          <a:xfrm>
            <a:off x="685800" y="152400"/>
            <a:ext cx="7696200" cy="584775"/>
          </a:xfrm>
          <a:prstGeom prst="rect">
            <a:avLst/>
          </a:prstGeom>
          <a:noFill/>
          <a:ln w="9525">
            <a:noFill/>
            <a:miter lim="800000"/>
            <a:headEnd/>
            <a:tailEnd/>
          </a:ln>
          <a:effectLst/>
        </p:spPr>
        <p:txBody>
          <a:bodyPr wrap="square">
            <a:spAutoFit/>
          </a:bodyPr>
          <a:lstStyle/>
          <a:p>
            <a:pPr algn="ctr">
              <a:spcBef>
                <a:spcPct val="50000"/>
              </a:spcBef>
            </a:pPr>
            <a:r>
              <a:rPr lang="en-US" altLang="ko-KR" sz="3200" b="1" dirty="0">
                <a:solidFill>
                  <a:schemeClr val="bg1"/>
                </a:solidFill>
                <a:latin typeface="Perpetua Titling MT" pitchFamily="18" charset="0"/>
                <a:ea typeface="굴림" pitchFamily="50" charset="-127"/>
              </a:rPr>
              <a:t>Population </a:t>
            </a:r>
            <a:r>
              <a:rPr lang="en-US" altLang="ko-KR" sz="3200" b="1" dirty="0" smtClean="0">
                <a:solidFill>
                  <a:schemeClr val="bg1"/>
                </a:solidFill>
                <a:latin typeface="Perpetua Titling MT" pitchFamily="18" charset="0"/>
                <a:ea typeface="굴림" pitchFamily="50" charset="-127"/>
              </a:rPr>
              <a:t>Growth &amp; Decline</a:t>
            </a:r>
            <a:endParaRPr lang="en-US" altLang="ko-KR" sz="3200" b="1" dirty="0">
              <a:solidFill>
                <a:schemeClr val="bg1"/>
              </a:solidFill>
              <a:latin typeface="Perpetua Titling MT" pitchFamily="18" charset="0"/>
              <a:ea typeface="굴림" pitchFamily="50" charset="-127"/>
            </a:endParaRPr>
          </a:p>
        </p:txBody>
      </p:sp>
      <p:sp>
        <p:nvSpPr>
          <p:cNvPr id="8196" name="Text Box 4"/>
          <p:cNvSpPr txBox="1">
            <a:spLocks noChangeArrowheads="1"/>
          </p:cNvSpPr>
          <p:nvPr/>
        </p:nvSpPr>
        <p:spPr bwMode="auto">
          <a:xfrm>
            <a:off x="228600" y="914400"/>
            <a:ext cx="6858000" cy="2246769"/>
          </a:xfrm>
          <a:prstGeom prst="rect">
            <a:avLst/>
          </a:prstGeom>
          <a:noFill/>
          <a:ln w="9525">
            <a:noFill/>
            <a:miter lim="800000"/>
            <a:headEnd/>
            <a:tailEnd/>
          </a:ln>
          <a:effectLst/>
        </p:spPr>
        <p:txBody>
          <a:bodyPr>
            <a:spAutoFit/>
          </a:bodyPr>
          <a:lstStyle/>
          <a:p>
            <a:pPr>
              <a:spcBef>
                <a:spcPct val="50000"/>
              </a:spcBef>
              <a:buFont typeface="Wingdings" pitchFamily="2" charset="2"/>
              <a:buChar char="u"/>
            </a:pPr>
            <a:r>
              <a:rPr lang="en-US" altLang="ko-KR" sz="2800" dirty="0" smtClean="0">
                <a:solidFill>
                  <a:srgbClr val="99FF99"/>
                </a:solidFill>
                <a:latin typeface="Tahoma" pitchFamily="34" charset="0"/>
                <a:ea typeface="굴림" pitchFamily="50" charset="-127"/>
              </a:rPr>
              <a:t> With </a:t>
            </a:r>
            <a:r>
              <a:rPr lang="en-US" altLang="ko-KR" sz="2800" dirty="0">
                <a:solidFill>
                  <a:srgbClr val="99FF99"/>
                </a:solidFill>
                <a:latin typeface="Tahoma" pitchFamily="34" charset="0"/>
                <a:ea typeface="굴림" pitchFamily="50" charset="-127"/>
              </a:rPr>
              <a:t>the advanced </a:t>
            </a:r>
            <a:r>
              <a:rPr lang="en-US" altLang="ko-KR" sz="2800" dirty="0" smtClean="0">
                <a:solidFill>
                  <a:srgbClr val="99FF99"/>
                </a:solidFill>
                <a:latin typeface="Tahoma" pitchFamily="34" charset="0"/>
                <a:ea typeface="굴림" pitchFamily="50" charset="-127"/>
              </a:rPr>
              <a:t>technology</a:t>
            </a:r>
            <a:br>
              <a:rPr lang="en-US" altLang="ko-KR" sz="2800" dirty="0" smtClean="0">
                <a:solidFill>
                  <a:srgbClr val="99FF99"/>
                </a:solidFill>
                <a:latin typeface="Tahoma" pitchFamily="34" charset="0"/>
                <a:ea typeface="굴림" pitchFamily="50" charset="-127"/>
              </a:rPr>
            </a:br>
            <a:r>
              <a:rPr lang="en-US" altLang="ko-KR" sz="2800" dirty="0" smtClean="0">
                <a:solidFill>
                  <a:srgbClr val="99FF99"/>
                </a:solidFill>
                <a:latin typeface="Tahoma" pitchFamily="34" charset="0"/>
                <a:ea typeface="굴림" pitchFamily="50" charset="-127"/>
              </a:rPr>
              <a:t>farming </a:t>
            </a:r>
            <a:r>
              <a:rPr lang="en-US" altLang="ko-KR" sz="2800" dirty="0">
                <a:solidFill>
                  <a:srgbClr val="99FF99"/>
                </a:solidFill>
                <a:latin typeface="Tahoma" pitchFamily="34" charset="0"/>
                <a:ea typeface="굴림" pitchFamily="50" charset="-127"/>
              </a:rPr>
              <a:t>flourished more. </a:t>
            </a:r>
            <a:r>
              <a:rPr lang="en-US" altLang="ko-KR" sz="2800" dirty="0" smtClean="0">
                <a:solidFill>
                  <a:srgbClr val="99FF99"/>
                </a:solidFill>
                <a:latin typeface="Tahoma" pitchFamily="34" charset="0"/>
                <a:ea typeface="굴림" pitchFamily="50" charset="-127"/>
              </a:rPr>
              <a:t/>
            </a:r>
            <a:br>
              <a:rPr lang="en-US" altLang="ko-KR" sz="2800" dirty="0" smtClean="0">
                <a:solidFill>
                  <a:srgbClr val="99FF99"/>
                </a:solidFill>
                <a:latin typeface="Tahoma" pitchFamily="34" charset="0"/>
                <a:ea typeface="굴림" pitchFamily="50" charset="-127"/>
              </a:rPr>
            </a:br>
            <a:r>
              <a:rPr lang="en-US" altLang="ko-KR" sz="2800" dirty="0" smtClean="0">
                <a:solidFill>
                  <a:srgbClr val="99FF99"/>
                </a:solidFill>
                <a:latin typeface="Tahoma" pitchFamily="34" charset="0"/>
                <a:ea typeface="굴림" pitchFamily="50" charset="-127"/>
              </a:rPr>
              <a:t>As farming </a:t>
            </a:r>
            <a:r>
              <a:rPr lang="en-US" altLang="ko-KR" sz="2800" dirty="0">
                <a:solidFill>
                  <a:srgbClr val="99FF99"/>
                </a:solidFill>
                <a:latin typeface="Tahoma" pitchFamily="34" charset="0"/>
                <a:ea typeface="굴림" pitchFamily="50" charset="-127"/>
              </a:rPr>
              <a:t>became more </a:t>
            </a:r>
            <a:r>
              <a:rPr lang="en-US" altLang="ko-KR" sz="2800" dirty="0" smtClean="0">
                <a:solidFill>
                  <a:srgbClr val="99FF99"/>
                </a:solidFill>
                <a:latin typeface="Tahoma" pitchFamily="34" charset="0"/>
                <a:ea typeface="굴림" pitchFamily="50" charset="-127"/>
              </a:rPr>
              <a:t/>
            </a:r>
            <a:br>
              <a:rPr lang="en-US" altLang="ko-KR" sz="2800" dirty="0" smtClean="0">
                <a:solidFill>
                  <a:srgbClr val="99FF99"/>
                </a:solidFill>
                <a:latin typeface="Tahoma" pitchFamily="34" charset="0"/>
                <a:ea typeface="굴림" pitchFamily="50" charset="-127"/>
              </a:rPr>
            </a:br>
            <a:r>
              <a:rPr lang="en-US" altLang="ko-KR" sz="2800" dirty="0" smtClean="0">
                <a:solidFill>
                  <a:srgbClr val="99FF99"/>
                </a:solidFill>
                <a:latin typeface="Tahoma" pitchFamily="34" charset="0"/>
                <a:ea typeface="굴림" pitchFamily="50" charset="-127"/>
              </a:rPr>
              <a:t>productive</a:t>
            </a:r>
            <a:r>
              <a:rPr lang="en-US" altLang="ko-KR" sz="2800" dirty="0">
                <a:solidFill>
                  <a:srgbClr val="99FF99"/>
                </a:solidFill>
                <a:latin typeface="Tahoma" pitchFamily="34" charset="0"/>
                <a:ea typeface="굴림" pitchFamily="50" charset="-127"/>
              </a:rPr>
              <a:t>, population thus </a:t>
            </a:r>
            <a:r>
              <a:rPr lang="en-US" altLang="ko-KR" sz="2800" dirty="0" smtClean="0">
                <a:solidFill>
                  <a:srgbClr val="99FF99"/>
                </a:solidFill>
                <a:latin typeface="Tahoma" pitchFamily="34" charset="0"/>
                <a:ea typeface="굴림" pitchFamily="50" charset="-127"/>
              </a:rPr>
              <a:t/>
            </a:r>
            <a:br>
              <a:rPr lang="en-US" altLang="ko-KR" sz="2800" dirty="0" smtClean="0">
                <a:solidFill>
                  <a:srgbClr val="99FF99"/>
                </a:solidFill>
                <a:latin typeface="Tahoma" pitchFamily="34" charset="0"/>
                <a:ea typeface="굴림" pitchFamily="50" charset="-127"/>
              </a:rPr>
            </a:br>
            <a:r>
              <a:rPr lang="en-US" altLang="ko-KR" sz="2800" dirty="0" smtClean="0">
                <a:solidFill>
                  <a:srgbClr val="99FF99"/>
                </a:solidFill>
                <a:latin typeface="Tahoma" pitchFamily="34" charset="0"/>
                <a:ea typeface="굴림" pitchFamily="50" charset="-127"/>
              </a:rPr>
              <a:t>naturally increased</a:t>
            </a:r>
            <a:r>
              <a:rPr lang="en-US" altLang="ko-KR" sz="2800" dirty="0">
                <a:solidFill>
                  <a:srgbClr val="99FF99"/>
                </a:solidFill>
                <a:latin typeface="Tahoma" pitchFamily="34" charset="0"/>
                <a:ea typeface="굴림" pitchFamily="50" charset="-127"/>
              </a:rPr>
              <a:t>. </a:t>
            </a:r>
            <a:endParaRPr lang="ko-KR" altLang="en-US" sz="2800" dirty="0">
              <a:solidFill>
                <a:srgbClr val="99FF99"/>
              </a:solidFill>
              <a:latin typeface="Tahoma" pitchFamily="34" charset="0"/>
              <a:ea typeface="굴림" pitchFamily="50" charset="-127"/>
            </a:endParaRPr>
          </a:p>
        </p:txBody>
      </p:sp>
      <p:sp>
        <p:nvSpPr>
          <p:cNvPr id="8197" name="Text Box 5"/>
          <p:cNvSpPr txBox="1">
            <a:spLocks noChangeArrowheads="1"/>
          </p:cNvSpPr>
          <p:nvPr/>
        </p:nvSpPr>
        <p:spPr bwMode="auto">
          <a:xfrm>
            <a:off x="2819400" y="4343400"/>
            <a:ext cx="5334000" cy="2246769"/>
          </a:xfrm>
          <a:prstGeom prst="rect">
            <a:avLst/>
          </a:prstGeom>
          <a:noFill/>
          <a:ln w="9525">
            <a:noFill/>
            <a:miter lim="800000"/>
            <a:headEnd/>
            <a:tailEnd/>
          </a:ln>
          <a:effectLst/>
        </p:spPr>
        <p:txBody>
          <a:bodyPr wrap="square">
            <a:spAutoFit/>
          </a:bodyPr>
          <a:lstStyle/>
          <a:p>
            <a:pPr>
              <a:spcBef>
                <a:spcPct val="50000"/>
              </a:spcBef>
              <a:buFont typeface="Wingdings" pitchFamily="2" charset="2"/>
              <a:buChar char="u"/>
            </a:pPr>
            <a:r>
              <a:rPr lang="en-US" altLang="ko-KR" sz="2800" dirty="0" smtClean="0">
                <a:solidFill>
                  <a:srgbClr val="99FF99"/>
                </a:solidFill>
                <a:latin typeface="Tahoma" pitchFamily="34" charset="0"/>
                <a:ea typeface="굴림" pitchFamily="50" charset="-127"/>
              </a:rPr>
              <a:t> As </a:t>
            </a:r>
            <a:r>
              <a:rPr lang="en-US" altLang="ko-KR" sz="2800" dirty="0">
                <a:solidFill>
                  <a:srgbClr val="99FF99"/>
                </a:solidFill>
                <a:latin typeface="Tahoma" pitchFamily="34" charset="0"/>
                <a:ea typeface="굴림" pitchFamily="50" charset="-127"/>
              </a:rPr>
              <a:t>the rulers expanded </a:t>
            </a:r>
            <a:r>
              <a:rPr lang="en-US" altLang="ko-KR" sz="2800" dirty="0" smtClean="0">
                <a:solidFill>
                  <a:srgbClr val="99FF99"/>
                </a:solidFill>
                <a:latin typeface="Tahoma" pitchFamily="34" charset="0"/>
                <a:ea typeface="굴림" pitchFamily="50" charset="-127"/>
              </a:rPr>
              <a:t/>
            </a:r>
            <a:br>
              <a:rPr lang="en-US" altLang="ko-KR" sz="2800" dirty="0" smtClean="0">
                <a:solidFill>
                  <a:srgbClr val="99FF99"/>
                </a:solidFill>
                <a:latin typeface="Tahoma" pitchFamily="34" charset="0"/>
                <a:ea typeface="굴림" pitchFamily="50" charset="-127"/>
              </a:rPr>
            </a:br>
            <a:r>
              <a:rPr lang="en-US" altLang="ko-KR" sz="2800" dirty="0" smtClean="0">
                <a:solidFill>
                  <a:srgbClr val="99FF99"/>
                </a:solidFill>
                <a:latin typeface="Tahoma" pitchFamily="34" charset="0"/>
                <a:ea typeface="굴림" pitchFamily="50" charset="-127"/>
              </a:rPr>
              <a:t>the </a:t>
            </a:r>
            <a:r>
              <a:rPr lang="en-US" altLang="ko-KR" sz="2800" dirty="0">
                <a:solidFill>
                  <a:srgbClr val="99FF99"/>
                </a:solidFill>
                <a:latin typeface="Tahoma" pitchFamily="34" charset="0"/>
                <a:ea typeface="굴림" pitchFamily="50" charset="-127"/>
              </a:rPr>
              <a:t>Chinese territory toward </a:t>
            </a:r>
            <a:r>
              <a:rPr lang="en-US" altLang="ko-KR" sz="2800" dirty="0" smtClean="0">
                <a:solidFill>
                  <a:srgbClr val="99FF99"/>
                </a:solidFill>
                <a:latin typeface="Tahoma" pitchFamily="34" charset="0"/>
                <a:ea typeface="굴림" pitchFamily="50" charset="-127"/>
              </a:rPr>
              <a:t/>
            </a:r>
            <a:br>
              <a:rPr lang="en-US" altLang="ko-KR" sz="2800" dirty="0" smtClean="0">
                <a:solidFill>
                  <a:srgbClr val="99FF99"/>
                </a:solidFill>
                <a:latin typeface="Tahoma" pitchFamily="34" charset="0"/>
                <a:ea typeface="굴림" pitchFamily="50" charset="-127"/>
              </a:rPr>
            </a:br>
            <a:r>
              <a:rPr lang="en-US" altLang="ko-KR" sz="2800" dirty="0" smtClean="0">
                <a:solidFill>
                  <a:srgbClr val="99FF99"/>
                </a:solidFill>
                <a:latin typeface="Tahoma" pitchFamily="34" charset="0"/>
                <a:ea typeface="굴림" pitchFamily="50" charset="-127"/>
              </a:rPr>
              <a:t>such </a:t>
            </a:r>
            <a:r>
              <a:rPr lang="en-US" altLang="ko-KR" sz="2800" dirty="0">
                <a:solidFill>
                  <a:srgbClr val="99FF99"/>
                </a:solidFill>
                <a:latin typeface="Tahoma" pitchFamily="34" charset="0"/>
                <a:ea typeface="굴림" pitchFamily="50" charset="-127"/>
              </a:rPr>
              <a:t>countries as Korea and </a:t>
            </a:r>
            <a:r>
              <a:rPr lang="en-US" altLang="ko-KR" sz="2800" dirty="0" smtClean="0">
                <a:solidFill>
                  <a:srgbClr val="99FF99"/>
                </a:solidFill>
                <a:latin typeface="Tahoma" pitchFamily="34" charset="0"/>
                <a:ea typeface="굴림" pitchFamily="50" charset="-127"/>
              </a:rPr>
              <a:t/>
            </a:r>
            <a:br>
              <a:rPr lang="en-US" altLang="ko-KR" sz="2800" dirty="0" smtClean="0">
                <a:solidFill>
                  <a:srgbClr val="99FF99"/>
                </a:solidFill>
                <a:latin typeface="Tahoma" pitchFamily="34" charset="0"/>
                <a:ea typeface="굴림" pitchFamily="50" charset="-127"/>
              </a:rPr>
            </a:br>
            <a:r>
              <a:rPr lang="en-US" altLang="ko-KR" sz="2800" dirty="0" smtClean="0">
                <a:solidFill>
                  <a:srgbClr val="99FF99"/>
                </a:solidFill>
                <a:latin typeface="Tahoma" pitchFamily="34" charset="0"/>
                <a:ea typeface="굴림" pitchFamily="50" charset="-127"/>
              </a:rPr>
              <a:t>Vietnam</a:t>
            </a:r>
            <a:r>
              <a:rPr lang="en-US" altLang="ko-KR" sz="2800" dirty="0">
                <a:solidFill>
                  <a:srgbClr val="99FF99"/>
                </a:solidFill>
                <a:latin typeface="Tahoma" pitchFamily="34" charset="0"/>
                <a:ea typeface="굴림" pitchFamily="50" charset="-127"/>
              </a:rPr>
              <a:t>, population increased </a:t>
            </a:r>
            <a:r>
              <a:rPr lang="en-US" altLang="ko-KR" sz="2800" dirty="0" smtClean="0">
                <a:solidFill>
                  <a:srgbClr val="99FF99"/>
                </a:solidFill>
                <a:latin typeface="Tahoma" pitchFamily="34" charset="0"/>
                <a:ea typeface="굴림" pitchFamily="50" charset="-127"/>
              </a:rPr>
              <a:t/>
            </a:r>
            <a:br>
              <a:rPr lang="en-US" altLang="ko-KR" sz="2800" dirty="0" smtClean="0">
                <a:solidFill>
                  <a:srgbClr val="99FF99"/>
                </a:solidFill>
                <a:latin typeface="Tahoma" pitchFamily="34" charset="0"/>
                <a:ea typeface="굴림" pitchFamily="50" charset="-127"/>
              </a:rPr>
            </a:br>
            <a:r>
              <a:rPr lang="en-US" altLang="ko-KR" sz="2800" dirty="0" smtClean="0">
                <a:solidFill>
                  <a:srgbClr val="99FF99"/>
                </a:solidFill>
                <a:latin typeface="Tahoma" pitchFamily="34" charset="0"/>
                <a:ea typeface="굴림" pitchFamily="50" charset="-127"/>
              </a:rPr>
              <a:t>as </a:t>
            </a:r>
            <a:r>
              <a:rPr lang="en-US" altLang="ko-KR" sz="2800" dirty="0">
                <a:solidFill>
                  <a:srgbClr val="99FF99"/>
                </a:solidFill>
                <a:latin typeface="Tahoma" pitchFamily="34" charset="0"/>
                <a:ea typeface="굴림" pitchFamily="50" charset="-127"/>
              </a:rPr>
              <a:t>more land was gained.</a:t>
            </a:r>
            <a:endParaRPr lang="ko-KR" altLang="en-US" sz="2800" dirty="0">
              <a:solidFill>
                <a:srgbClr val="99FF99"/>
              </a:solidFill>
              <a:latin typeface="Tahoma" pitchFamily="34" charset="0"/>
              <a:ea typeface="굴림" pitchFamily="50" charset="-127"/>
            </a:endParaRPr>
          </a:p>
        </p:txBody>
      </p:sp>
      <p:pic>
        <p:nvPicPr>
          <p:cNvPr id="1026" name="Picture 2"/>
          <p:cNvPicPr>
            <a:picLocks noChangeAspect="1" noChangeArrowheads="1"/>
          </p:cNvPicPr>
          <p:nvPr/>
        </p:nvPicPr>
        <p:blipFill>
          <a:blip r:embed="rId3"/>
          <a:srcRect/>
          <a:stretch>
            <a:fillRect/>
          </a:stretch>
        </p:blipFill>
        <p:spPr bwMode="auto">
          <a:xfrm>
            <a:off x="-13482" y="3048001"/>
            <a:ext cx="2766647" cy="3810000"/>
          </a:xfrm>
          <a:prstGeom prst="ellipse">
            <a:avLst/>
          </a:prstGeom>
          <a:ln>
            <a:noFill/>
          </a:ln>
          <a:effectLst>
            <a:softEdge rad="112500"/>
          </a:effectLst>
        </p:spPr>
      </p:pic>
      <p:pic>
        <p:nvPicPr>
          <p:cNvPr id="1027" name="Picture 3"/>
          <p:cNvPicPr>
            <a:picLocks noChangeAspect="1" noChangeArrowheads="1"/>
          </p:cNvPicPr>
          <p:nvPr/>
        </p:nvPicPr>
        <p:blipFill>
          <a:blip r:embed="rId4"/>
          <a:srcRect/>
          <a:stretch>
            <a:fillRect/>
          </a:stretch>
        </p:blipFill>
        <p:spPr bwMode="auto">
          <a:xfrm>
            <a:off x="4648200" y="1447800"/>
            <a:ext cx="4308691" cy="2743200"/>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Effect transition="in" filter="box(in)">
                                      <p:cBhvr>
                                        <p:cTn id="7" dur="500"/>
                                        <p:tgtEl>
                                          <p:spTgt spid="8196"/>
                                        </p:tgtEl>
                                      </p:cBhvr>
                                    </p:animEffect>
                                  </p:childTnLst>
                                </p:cTn>
                              </p:par>
                              <p:par>
                                <p:cTn id="8" presetID="9" presetClass="entr" presetSubtype="0" fill="hold" nodeType="withEffect">
                                  <p:stCondLst>
                                    <p:cond delay="0"/>
                                  </p:stCondLst>
                                  <p:childTnLst>
                                    <p:set>
                                      <p:cBhvr>
                                        <p:cTn id="9" dur="1" fill="hold">
                                          <p:stCondLst>
                                            <p:cond delay="0"/>
                                          </p:stCondLst>
                                        </p:cTn>
                                        <p:tgtEl>
                                          <p:spTgt spid="1027"/>
                                        </p:tgtEl>
                                        <p:attrNameLst>
                                          <p:attrName>style.visibility</p:attrName>
                                        </p:attrNameLst>
                                      </p:cBhvr>
                                      <p:to>
                                        <p:strVal val="visible"/>
                                      </p:to>
                                    </p:set>
                                    <p:animEffect transition="in" filter="dissolve">
                                      <p:cBhvr>
                                        <p:cTn id="10" dur="500"/>
                                        <p:tgtEl>
                                          <p:spTgt spid="1027"/>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8197"/>
                                        </p:tgtEl>
                                        <p:attrNameLst>
                                          <p:attrName>style.visibility</p:attrName>
                                        </p:attrNameLst>
                                      </p:cBhvr>
                                      <p:to>
                                        <p:strVal val="visible"/>
                                      </p:to>
                                    </p:set>
                                    <p:animEffect transition="in" filter="box(in)">
                                      <p:cBhvr>
                                        <p:cTn id="15" dur="500"/>
                                        <p:tgtEl>
                                          <p:spTgt spid="8197"/>
                                        </p:tgtEl>
                                      </p:cBhvr>
                                    </p:animEffect>
                                  </p:childTnLst>
                                </p:cTn>
                              </p:par>
                              <p:par>
                                <p:cTn id="16" presetID="9" presetClass="entr" presetSubtype="0" fill="hold" nodeType="withEffect">
                                  <p:stCondLst>
                                    <p:cond delay="0"/>
                                  </p:stCondLst>
                                  <p:childTnLst>
                                    <p:set>
                                      <p:cBhvr>
                                        <p:cTn id="17" dur="1" fill="hold">
                                          <p:stCondLst>
                                            <p:cond delay="0"/>
                                          </p:stCondLst>
                                        </p:cTn>
                                        <p:tgtEl>
                                          <p:spTgt spid="1026"/>
                                        </p:tgtEl>
                                        <p:attrNameLst>
                                          <p:attrName>style.visibility</p:attrName>
                                        </p:attrNameLst>
                                      </p:cBhvr>
                                      <p:to>
                                        <p:strVal val="visible"/>
                                      </p:to>
                                    </p:set>
                                    <p:animEffect transition="in" filter="dissolve">
                                      <p:cBhvr>
                                        <p:cTn id="18"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p:bldP spid="819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266" name="Text Box 2"/>
          <p:cNvSpPr txBox="1">
            <a:spLocks noChangeArrowheads="1"/>
          </p:cNvSpPr>
          <p:nvPr/>
        </p:nvSpPr>
        <p:spPr bwMode="auto">
          <a:xfrm>
            <a:off x="1371600" y="0"/>
            <a:ext cx="6400800" cy="769441"/>
          </a:xfrm>
          <a:prstGeom prst="rect">
            <a:avLst/>
          </a:prstGeom>
          <a:noFill/>
          <a:ln w="9525">
            <a:noFill/>
            <a:miter lim="800000"/>
            <a:headEnd/>
            <a:tailEnd/>
          </a:ln>
          <a:effectLst/>
        </p:spPr>
        <p:txBody>
          <a:bodyPr>
            <a:spAutoFit/>
          </a:bodyPr>
          <a:lstStyle/>
          <a:p>
            <a:pPr algn="ctr">
              <a:spcBef>
                <a:spcPct val="50000"/>
              </a:spcBef>
            </a:pPr>
            <a:r>
              <a:rPr lang="en-US" altLang="ko-KR" sz="4400" b="1" dirty="0">
                <a:solidFill>
                  <a:schemeClr val="bg1"/>
                </a:solidFill>
                <a:latin typeface="Perpetua Titling MT" pitchFamily="18" charset="0"/>
                <a:ea typeface="굴림" pitchFamily="50" charset="-127"/>
              </a:rPr>
              <a:t>Social Structure </a:t>
            </a:r>
          </a:p>
        </p:txBody>
      </p:sp>
      <p:sp>
        <p:nvSpPr>
          <p:cNvPr id="9" name="Isosceles Triangle 8"/>
          <p:cNvSpPr/>
          <p:nvPr/>
        </p:nvSpPr>
        <p:spPr>
          <a:xfrm>
            <a:off x="0" y="990600"/>
            <a:ext cx="9144000" cy="5486400"/>
          </a:xfrm>
          <a:prstGeom prst="triangle">
            <a:avLst/>
          </a:prstGeom>
          <a:effectLst>
            <a:outerShdw blurRad="50800" dist="50800" dir="960000" algn="ctr" rotWithShape="0">
              <a:srgbClr val="000000">
                <a:alpha val="43137"/>
              </a:srgbClr>
            </a:outerShdw>
          </a:effectLst>
          <a:scene3d>
            <a:camera prst="orthographicFront"/>
            <a:lightRig rig="threePt" dir="t"/>
          </a:scene3d>
          <a:sp3d>
            <a:bevelB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69" name="Text Box 5"/>
          <p:cNvSpPr txBox="1">
            <a:spLocks noChangeArrowheads="1"/>
          </p:cNvSpPr>
          <p:nvPr/>
        </p:nvSpPr>
        <p:spPr bwMode="auto">
          <a:xfrm>
            <a:off x="2133600" y="3657600"/>
            <a:ext cx="4953000" cy="1384995"/>
          </a:xfrm>
          <a:prstGeom prst="rect">
            <a:avLst/>
          </a:prstGeom>
          <a:noFill/>
          <a:ln w="9525">
            <a:noFill/>
            <a:miter lim="800000"/>
            <a:headEnd/>
            <a:tailEnd/>
          </a:ln>
          <a:effectLst/>
        </p:spPr>
        <p:txBody>
          <a:bodyPr>
            <a:spAutoFit/>
          </a:bodyPr>
          <a:lstStyle/>
          <a:p>
            <a:pPr algn="ctr">
              <a:spcBef>
                <a:spcPct val="50000"/>
              </a:spcBef>
              <a:buClr>
                <a:srgbClr val="CCFFCC"/>
              </a:buClr>
            </a:pPr>
            <a:r>
              <a:rPr lang="en-US" altLang="ko-KR" b="1" dirty="0">
                <a:solidFill>
                  <a:schemeClr val="bg1"/>
                </a:solidFill>
                <a:ea typeface="굴림" pitchFamily="50" charset="-127"/>
              </a:rPr>
              <a:t>Skilled </a:t>
            </a:r>
            <a:r>
              <a:rPr lang="en-US" altLang="ko-KR" b="1" dirty="0" smtClean="0">
                <a:solidFill>
                  <a:schemeClr val="bg1"/>
                </a:solidFill>
                <a:ea typeface="굴림" pitchFamily="50" charset="-127"/>
              </a:rPr>
              <a:t>laborers</a:t>
            </a:r>
            <a:br>
              <a:rPr lang="en-US" altLang="ko-KR" b="1" dirty="0" smtClean="0">
                <a:solidFill>
                  <a:schemeClr val="bg1"/>
                </a:solidFill>
                <a:ea typeface="굴림" pitchFamily="50" charset="-127"/>
              </a:rPr>
            </a:br>
            <a:r>
              <a:rPr lang="en-US" altLang="ko-KR" b="1" dirty="0" smtClean="0">
                <a:solidFill>
                  <a:schemeClr val="bg1"/>
                </a:solidFill>
                <a:ea typeface="굴림" pitchFamily="50" charset="-127"/>
              </a:rPr>
              <a:t>(Iron </a:t>
            </a:r>
            <a:r>
              <a:rPr lang="en-US" altLang="ko-KR" b="1" dirty="0">
                <a:solidFill>
                  <a:schemeClr val="bg1"/>
                </a:solidFill>
                <a:ea typeface="굴림" pitchFamily="50" charset="-127"/>
              </a:rPr>
              <a:t>workers, farmers, etc</a:t>
            </a:r>
            <a:r>
              <a:rPr lang="en-US" altLang="ko-KR" b="1" dirty="0" smtClean="0">
                <a:solidFill>
                  <a:schemeClr val="bg1"/>
                </a:solidFill>
                <a:ea typeface="굴림" pitchFamily="50" charset="-127"/>
              </a:rPr>
              <a:t>.)</a:t>
            </a:r>
          </a:p>
          <a:p>
            <a:pPr algn="ctr">
              <a:spcBef>
                <a:spcPct val="50000"/>
              </a:spcBef>
              <a:buClr>
                <a:srgbClr val="CCFFCC"/>
              </a:buClr>
            </a:pPr>
            <a:r>
              <a:rPr lang="en-US" altLang="ko-KR" b="1" dirty="0" smtClean="0">
                <a:solidFill>
                  <a:schemeClr val="bg1"/>
                </a:solidFill>
                <a:ea typeface="굴림" pitchFamily="50" charset="-127"/>
              </a:rPr>
              <a:t>Specialization = Skilled Laborers</a:t>
            </a:r>
            <a:endParaRPr lang="en-US" altLang="ko-KR" b="1" dirty="0">
              <a:solidFill>
                <a:schemeClr val="bg1"/>
              </a:solidFill>
              <a:ea typeface="굴림" pitchFamily="50" charset="-127"/>
            </a:endParaRPr>
          </a:p>
        </p:txBody>
      </p:sp>
      <p:sp>
        <p:nvSpPr>
          <p:cNvPr id="11267" name="Text Box 3"/>
          <p:cNvSpPr txBox="1">
            <a:spLocks noChangeArrowheads="1"/>
          </p:cNvSpPr>
          <p:nvPr/>
        </p:nvSpPr>
        <p:spPr bwMode="auto">
          <a:xfrm>
            <a:off x="3429000" y="1828800"/>
            <a:ext cx="2286000" cy="1384995"/>
          </a:xfrm>
          <a:prstGeom prst="rect">
            <a:avLst/>
          </a:prstGeom>
          <a:noFill/>
          <a:ln w="9525">
            <a:noFill/>
            <a:miter lim="800000"/>
            <a:headEnd/>
            <a:tailEnd/>
          </a:ln>
          <a:effectLst/>
        </p:spPr>
        <p:txBody>
          <a:bodyPr wrap="square">
            <a:spAutoFit/>
          </a:bodyPr>
          <a:lstStyle/>
          <a:p>
            <a:pPr algn="ctr">
              <a:spcBef>
                <a:spcPct val="50000"/>
              </a:spcBef>
            </a:pPr>
            <a:r>
              <a:rPr lang="en-US" altLang="ko-KR" b="1" dirty="0">
                <a:solidFill>
                  <a:srgbClr val="C00000"/>
                </a:solidFill>
                <a:ea typeface="굴림" pitchFamily="50" charset="-127"/>
              </a:rPr>
              <a:t>Aristocracy</a:t>
            </a:r>
            <a:r>
              <a:rPr lang="en-US" altLang="ko-KR" b="1" dirty="0">
                <a:solidFill>
                  <a:schemeClr val="bg1"/>
                </a:solidFill>
                <a:ea typeface="굴림" pitchFamily="50" charset="-127"/>
              </a:rPr>
              <a:t> </a:t>
            </a:r>
            <a:r>
              <a:rPr lang="en-US" altLang="ko-KR" b="1" dirty="0" smtClean="0">
                <a:solidFill>
                  <a:schemeClr val="bg1"/>
                </a:solidFill>
                <a:ea typeface="굴림" pitchFamily="50" charset="-127"/>
              </a:rPr>
              <a:t/>
            </a:r>
            <a:br>
              <a:rPr lang="en-US" altLang="ko-KR" b="1" dirty="0" smtClean="0">
                <a:solidFill>
                  <a:schemeClr val="bg1"/>
                </a:solidFill>
                <a:ea typeface="굴림" pitchFamily="50" charset="-127"/>
              </a:rPr>
            </a:br>
            <a:r>
              <a:rPr lang="en-US" altLang="ko-KR" b="1" dirty="0" smtClean="0">
                <a:solidFill>
                  <a:schemeClr val="bg1"/>
                </a:solidFill>
                <a:ea typeface="굴림" pitchFamily="50" charset="-127"/>
              </a:rPr>
              <a:t>&amp;</a:t>
            </a:r>
            <a:r>
              <a:rPr lang="en-US" altLang="ko-KR" b="1" dirty="0" smtClean="0">
                <a:solidFill>
                  <a:srgbClr val="C00000"/>
                </a:solidFill>
                <a:ea typeface="굴림" pitchFamily="50" charset="-127"/>
              </a:rPr>
              <a:t> </a:t>
            </a:r>
          </a:p>
          <a:p>
            <a:pPr algn="ctr">
              <a:spcBef>
                <a:spcPct val="50000"/>
              </a:spcBef>
            </a:pPr>
            <a:r>
              <a:rPr lang="en-US" altLang="ko-KR" b="1" dirty="0" smtClean="0">
                <a:solidFill>
                  <a:srgbClr val="C00000"/>
                </a:solidFill>
                <a:ea typeface="굴림" pitchFamily="50" charset="-127"/>
              </a:rPr>
              <a:t>Bureaucracy</a:t>
            </a:r>
            <a:endParaRPr lang="en-US" altLang="ko-KR" b="1" dirty="0">
              <a:solidFill>
                <a:schemeClr val="bg1"/>
              </a:solidFill>
              <a:ea typeface="굴림" pitchFamily="50" charset="-127"/>
            </a:endParaRPr>
          </a:p>
        </p:txBody>
      </p:sp>
      <p:sp>
        <p:nvSpPr>
          <p:cNvPr id="11270" name="Text Box 6"/>
          <p:cNvSpPr txBox="1">
            <a:spLocks noChangeArrowheads="1"/>
          </p:cNvSpPr>
          <p:nvPr/>
        </p:nvSpPr>
        <p:spPr bwMode="auto">
          <a:xfrm>
            <a:off x="3352800" y="5486400"/>
            <a:ext cx="2743200" cy="457200"/>
          </a:xfrm>
          <a:prstGeom prst="rect">
            <a:avLst/>
          </a:prstGeom>
          <a:noFill/>
          <a:ln w="9525">
            <a:noFill/>
            <a:miter lim="800000"/>
            <a:headEnd/>
            <a:tailEnd/>
          </a:ln>
          <a:effectLst/>
        </p:spPr>
        <p:txBody>
          <a:bodyPr>
            <a:spAutoFit/>
          </a:bodyPr>
          <a:lstStyle/>
          <a:p>
            <a:pPr>
              <a:spcBef>
                <a:spcPct val="50000"/>
              </a:spcBef>
              <a:buClr>
                <a:srgbClr val="CCFFCC"/>
              </a:buClr>
            </a:pPr>
            <a:r>
              <a:rPr lang="en-US" altLang="ko-KR" b="1" dirty="0">
                <a:solidFill>
                  <a:schemeClr val="bg1"/>
                </a:solidFill>
                <a:ea typeface="굴림" pitchFamily="50" charset="-127"/>
              </a:rPr>
              <a:t>Unskilled laborers</a:t>
            </a:r>
          </a:p>
        </p:txBody>
      </p:sp>
      <p:cxnSp>
        <p:nvCxnSpPr>
          <p:cNvPr id="11" name="Straight Connector 10"/>
          <p:cNvCxnSpPr/>
          <p:nvPr/>
        </p:nvCxnSpPr>
        <p:spPr>
          <a:xfrm>
            <a:off x="2438400" y="3581400"/>
            <a:ext cx="4267200" cy="1588"/>
          </a:xfrm>
          <a:prstGeom prst="line">
            <a:avLst/>
          </a:prstGeom>
          <a:ln/>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1143000" y="5105400"/>
            <a:ext cx="6781800" cy="1588"/>
          </a:xfrm>
          <a:prstGeom prst="line">
            <a:avLst/>
          </a:prstGeom>
          <a:ln/>
        </p:spPr>
        <p:style>
          <a:lnRef idx="3">
            <a:schemeClr val="dk1"/>
          </a:lnRef>
          <a:fillRef idx="0">
            <a:schemeClr val="dk1"/>
          </a:fillRef>
          <a:effectRef idx="2">
            <a:schemeClr val="dk1"/>
          </a:effectRef>
          <a:fontRef idx="minor">
            <a:schemeClr val="tx1"/>
          </a:fontRef>
        </p:style>
      </p:cxnSp>
      <p:sp>
        <p:nvSpPr>
          <p:cNvPr id="16" name="Rectangular Callout 15"/>
          <p:cNvSpPr/>
          <p:nvPr/>
        </p:nvSpPr>
        <p:spPr>
          <a:xfrm>
            <a:off x="5867400" y="914400"/>
            <a:ext cx="3048000" cy="1371600"/>
          </a:xfrm>
          <a:prstGeom prst="wedgeRectCallout">
            <a:avLst>
              <a:gd name="adj1" fmla="val -65833"/>
              <a:gd name="adj2" fmla="val 34217"/>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b="1" dirty="0" smtClean="0">
                <a:solidFill>
                  <a:srgbClr val="C00000"/>
                </a:solidFill>
              </a:rPr>
              <a:t>Aristocracy  - a hereditary (ancestry) ruling class</a:t>
            </a:r>
            <a:endParaRPr lang="en-US" b="1" dirty="0">
              <a:solidFill>
                <a:srgbClr val="C00000"/>
              </a:solidFill>
            </a:endParaRPr>
          </a:p>
        </p:txBody>
      </p:sp>
      <p:sp>
        <p:nvSpPr>
          <p:cNvPr id="17" name="Rectangular Callout 16"/>
          <p:cNvSpPr/>
          <p:nvPr/>
        </p:nvSpPr>
        <p:spPr>
          <a:xfrm>
            <a:off x="304800" y="838200"/>
            <a:ext cx="3048000" cy="1371600"/>
          </a:xfrm>
          <a:prstGeom prst="wedgeRectCallout">
            <a:avLst>
              <a:gd name="adj1" fmla="val 58258"/>
              <a:gd name="adj2" fmla="val 93813"/>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b="1" dirty="0" smtClean="0">
                <a:solidFill>
                  <a:srgbClr val="C00000"/>
                </a:solidFill>
              </a:rPr>
              <a:t>Bureaucracy – a body of non-elective government officials</a:t>
            </a:r>
            <a:endParaRPr lang="en-US" b="1" dirty="0">
              <a:solidFill>
                <a:srgbClr val="C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blinds(horizontal)">
                                      <p:cBhvr>
                                        <p:cTn id="7" dur="500"/>
                                        <p:tgtEl>
                                          <p:spTgt spid="1126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270"/>
                                        </p:tgtEl>
                                        <p:attrNameLst>
                                          <p:attrName>style.visibility</p:attrName>
                                        </p:attrNameLst>
                                      </p:cBhvr>
                                      <p:to>
                                        <p:strVal val="visible"/>
                                      </p:to>
                                    </p:set>
                                    <p:animEffect transition="in" filter="blinds(horizontal)">
                                      <p:cBhvr>
                                        <p:cTn id="12" dur="500"/>
                                        <p:tgtEl>
                                          <p:spTgt spid="11270"/>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anim calcmode="lin" valueType="num">
                                      <p:cBhvr>
                                        <p:cTn id="18" dur="500" fill="hold"/>
                                        <p:tgtEl>
                                          <p:spTgt spid="13"/>
                                        </p:tgtEl>
                                        <p:attrNameLst>
                                          <p:attrName>ppt_x</p:attrName>
                                        </p:attrNameLst>
                                      </p:cBhvr>
                                      <p:tavLst>
                                        <p:tav tm="0">
                                          <p:val>
                                            <p:strVal val="#ppt_x"/>
                                          </p:val>
                                        </p:tav>
                                        <p:tav tm="100000">
                                          <p:val>
                                            <p:strVal val="#ppt_x"/>
                                          </p:val>
                                        </p:tav>
                                      </p:tavLst>
                                    </p:anim>
                                    <p:anim calcmode="lin" valueType="num">
                                      <p:cBhvr>
                                        <p:cTn id="1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11269">
                                            <p:txEl>
                                              <p:pRg st="0" end="0"/>
                                            </p:txEl>
                                          </p:spTgt>
                                        </p:tgtEl>
                                        <p:attrNameLst>
                                          <p:attrName>style.visibility</p:attrName>
                                        </p:attrNameLst>
                                      </p:cBhvr>
                                      <p:to>
                                        <p:strVal val="visible"/>
                                      </p:to>
                                    </p:set>
                                    <p:animEffect transition="in" filter="blinds(horizontal)">
                                      <p:cBhvr>
                                        <p:cTn id="24" dur="500"/>
                                        <p:tgtEl>
                                          <p:spTgt spid="11269">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nodeType="clickEffect">
                                  <p:stCondLst>
                                    <p:cond delay="0"/>
                                  </p:stCondLst>
                                  <p:childTnLst>
                                    <p:set>
                                      <p:cBhvr>
                                        <p:cTn id="28" dur="1" fill="hold">
                                          <p:stCondLst>
                                            <p:cond delay="0"/>
                                          </p:stCondLst>
                                        </p:cTn>
                                        <p:tgtEl>
                                          <p:spTgt spid="11269">
                                            <p:txEl>
                                              <p:pRg st="1" end="1"/>
                                            </p:txEl>
                                          </p:spTgt>
                                        </p:tgtEl>
                                        <p:attrNameLst>
                                          <p:attrName>style.visibility</p:attrName>
                                        </p:attrNameLst>
                                      </p:cBhvr>
                                      <p:to>
                                        <p:strVal val="visible"/>
                                      </p:to>
                                    </p:set>
                                    <p:animEffect transition="in" filter="blinds(horizontal)">
                                      <p:cBhvr>
                                        <p:cTn id="29" dur="500"/>
                                        <p:tgtEl>
                                          <p:spTgt spid="11269">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anim calcmode="lin" valueType="num">
                                      <p:cBhvr>
                                        <p:cTn id="35" dur="500" fill="hold"/>
                                        <p:tgtEl>
                                          <p:spTgt spid="11"/>
                                        </p:tgtEl>
                                        <p:attrNameLst>
                                          <p:attrName>ppt_x</p:attrName>
                                        </p:attrNameLst>
                                      </p:cBhvr>
                                      <p:tavLst>
                                        <p:tav tm="0">
                                          <p:val>
                                            <p:strVal val="#ppt_x"/>
                                          </p:val>
                                        </p:tav>
                                        <p:tav tm="100000">
                                          <p:val>
                                            <p:strVal val="#ppt_x"/>
                                          </p:val>
                                        </p:tav>
                                      </p:tavLst>
                                    </p:anim>
                                    <p:anim calcmode="lin" valueType="num">
                                      <p:cBhvr>
                                        <p:cTn id="36" dur="5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11267"/>
                                        </p:tgtEl>
                                        <p:attrNameLst>
                                          <p:attrName>style.visibility</p:attrName>
                                        </p:attrNameLst>
                                      </p:cBhvr>
                                      <p:to>
                                        <p:strVal val="visible"/>
                                      </p:to>
                                    </p:set>
                                    <p:animEffect transition="in" filter="blinds(horizontal)">
                                      <p:cBhvr>
                                        <p:cTn id="41" dur="500"/>
                                        <p:tgtEl>
                                          <p:spTgt spid="11267"/>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dissolve">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dissolve">
                                      <p:cBhvr>
                                        <p:cTn id="5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p:bldP spid="11267" grpId="0"/>
      <p:bldP spid="11270" grpId="0"/>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762000" y="228600"/>
            <a:ext cx="7772400" cy="1006475"/>
          </a:xfrm>
          <a:prstGeom prst="rect">
            <a:avLst/>
          </a:prstGeom>
          <a:noFill/>
          <a:ln w="9525">
            <a:noFill/>
            <a:miter lim="800000"/>
            <a:headEnd/>
            <a:tailEnd/>
          </a:ln>
          <a:effectLst/>
        </p:spPr>
        <p:txBody>
          <a:bodyPr>
            <a:spAutoFit/>
          </a:bodyPr>
          <a:lstStyle/>
          <a:p>
            <a:pPr>
              <a:spcBef>
                <a:spcPct val="50000"/>
              </a:spcBef>
            </a:pPr>
            <a:r>
              <a:rPr lang="en-US" altLang="ko-KR" sz="6000" b="1" dirty="0">
                <a:solidFill>
                  <a:srgbClr val="FF6600"/>
                </a:solidFill>
                <a:latin typeface="Britannic Bold" pitchFamily="34" charset="0"/>
                <a:ea typeface="굴림" pitchFamily="50" charset="-127"/>
              </a:rPr>
              <a:t>Government Structure</a:t>
            </a:r>
          </a:p>
        </p:txBody>
      </p:sp>
      <p:sp>
        <p:nvSpPr>
          <p:cNvPr id="16387" name="Text Box 3"/>
          <p:cNvSpPr txBox="1">
            <a:spLocks noChangeArrowheads="1"/>
          </p:cNvSpPr>
          <p:nvPr/>
        </p:nvSpPr>
        <p:spPr bwMode="auto">
          <a:xfrm>
            <a:off x="838200" y="2133600"/>
            <a:ext cx="4800600" cy="822325"/>
          </a:xfrm>
          <a:prstGeom prst="rect">
            <a:avLst/>
          </a:prstGeom>
          <a:noFill/>
          <a:ln w="9525">
            <a:noFill/>
            <a:miter lim="800000"/>
            <a:headEnd/>
            <a:tailEnd/>
          </a:ln>
          <a:effectLst/>
        </p:spPr>
        <p:txBody>
          <a:bodyPr>
            <a:spAutoFit/>
          </a:bodyPr>
          <a:lstStyle/>
          <a:p>
            <a:pPr>
              <a:spcBef>
                <a:spcPct val="50000"/>
              </a:spcBef>
              <a:buFont typeface="Wingdings" pitchFamily="2" charset="2"/>
              <a:buChar char="l"/>
            </a:pPr>
            <a:r>
              <a:rPr lang="en-US" altLang="ko-KR">
                <a:solidFill>
                  <a:srgbClr val="FFCC66"/>
                </a:solidFill>
                <a:ea typeface="굴림" pitchFamily="50" charset="-127"/>
              </a:rPr>
              <a:t>He provided a single law code for the whole empire</a:t>
            </a:r>
          </a:p>
        </p:txBody>
      </p:sp>
      <p:sp>
        <p:nvSpPr>
          <p:cNvPr id="16388" name="Text Box 4"/>
          <p:cNvSpPr txBox="1">
            <a:spLocks noChangeArrowheads="1"/>
          </p:cNvSpPr>
          <p:nvPr/>
        </p:nvSpPr>
        <p:spPr bwMode="auto">
          <a:xfrm>
            <a:off x="838200" y="3505200"/>
            <a:ext cx="5334000" cy="457200"/>
          </a:xfrm>
          <a:prstGeom prst="rect">
            <a:avLst/>
          </a:prstGeom>
          <a:noFill/>
          <a:ln w="9525">
            <a:noFill/>
            <a:miter lim="800000"/>
            <a:headEnd/>
            <a:tailEnd/>
          </a:ln>
          <a:effectLst/>
        </p:spPr>
        <p:txBody>
          <a:bodyPr>
            <a:spAutoFit/>
          </a:bodyPr>
          <a:lstStyle/>
          <a:p>
            <a:pPr>
              <a:spcBef>
                <a:spcPct val="50000"/>
              </a:spcBef>
              <a:buFont typeface="Wingdings" pitchFamily="2" charset="2"/>
              <a:buChar char="l"/>
            </a:pPr>
            <a:r>
              <a:rPr lang="en-US" altLang="ko-KR">
                <a:solidFill>
                  <a:srgbClr val="FFCC66"/>
                </a:solidFill>
                <a:ea typeface="굴림" pitchFamily="50" charset="-127"/>
              </a:rPr>
              <a:t>Established a uniform tax  system</a:t>
            </a:r>
          </a:p>
        </p:txBody>
      </p:sp>
      <p:sp>
        <p:nvSpPr>
          <p:cNvPr id="16389" name="Text Box 5"/>
          <p:cNvSpPr txBox="1">
            <a:spLocks noChangeArrowheads="1"/>
          </p:cNvSpPr>
          <p:nvPr/>
        </p:nvSpPr>
        <p:spPr bwMode="auto">
          <a:xfrm>
            <a:off x="838200" y="4419600"/>
            <a:ext cx="6019800" cy="1187450"/>
          </a:xfrm>
          <a:prstGeom prst="rect">
            <a:avLst/>
          </a:prstGeom>
          <a:noFill/>
          <a:ln w="9525">
            <a:noFill/>
            <a:miter lim="800000"/>
            <a:headEnd/>
            <a:tailEnd/>
          </a:ln>
          <a:effectLst/>
        </p:spPr>
        <p:txBody>
          <a:bodyPr>
            <a:spAutoFit/>
          </a:bodyPr>
          <a:lstStyle/>
          <a:p>
            <a:pPr>
              <a:spcBef>
                <a:spcPct val="50000"/>
              </a:spcBef>
              <a:buFont typeface="Wingdings" pitchFamily="2" charset="2"/>
              <a:buChar char="l"/>
            </a:pPr>
            <a:r>
              <a:rPr lang="en-US" altLang="ko-KR">
                <a:solidFill>
                  <a:srgbClr val="FFCC66"/>
                </a:solidFill>
                <a:ea typeface="굴림" pitchFamily="50" charset="-127"/>
              </a:rPr>
              <a:t>Appointed governors to each district. These rulers had legal and military powers. They also had their own lower rulers for smaller regions.</a:t>
            </a:r>
          </a:p>
        </p:txBody>
      </p:sp>
      <p:sp>
        <p:nvSpPr>
          <p:cNvPr id="16390" name="Text Box 6"/>
          <p:cNvSpPr txBox="1">
            <a:spLocks noChangeArrowheads="1"/>
          </p:cNvSpPr>
          <p:nvPr/>
        </p:nvSpPr>
        <p:spPr bwMode="auto">
          <a:xfrm>
            <a:off x="838200" y="5943600"/>
            <a:ext cx="5867400" cy="457200"/>
          </a:xfrm>
          <a:prstGeom prst="rect">
            <a:avLst/>
          </a:prstGeom>
          <a:noFill/>
          <a:ln w="9525">
            <a:noFill/>
            <a:miter lim="800000"/>
            <a:headEnd/>
            <a:tailEnd/>
          </a:ln>
          <a:effectLst/>
        </p:spPr>
        <p:txBody>
          <a:bodyPr>
            <a:spAutoFit/>
          </a:bodyPr>
          <a:lstStyle/>
          <a:p>
            <a:pPr>
              <a:spcBef>
                <a:spcPct val="50000"/>
              </a:spcBef>
              <a:buFont typeface="Wingdings" pitchFamily="2" charset="2"/>
              <a:buChar char="l"/>
            </a:pPr>
            <a:r>
              <a:rPr lang="en-US" altLang="ko-KR">
                <a:solidFill>
                  <a:srgbClr val="FFCC66"/>
                </a:solidFill>
                <a:ea typeface="굴림" pitchFamily="50" charset="-127"/>
              </a:rPr>
              <a:t>Epitome of effective centralized government</a:t>
            </a:r>
          </a:p>
        </p:txBody>
      </p:sp>
      <p:sp>
        <p:nvSpPr>
          <p:cNvPr id="16391" name="Text Box 7"/>
          <p:cNvSpPr txBox="1">
            <a:spLocks noChangeArrowheads="1"/>
          </p:cNvSpPr>
          <p:nvPr/>
        </p:nvSpPr>
        <p:spPr bwMode="auto">
          <a:xfrm>
            <a:off x="838200" y="1219200"/>
            <a:ext cx="2895600" cy="625475"/>
          </a:xfrm>
          <a:prstGeom prst="rect">
            <a:avLst/>
          </a:prstGeom>
          <a:noFill/>
          <a:ln w="9525">
            <a:noFill/>
            <a:miter lim="800000"/>
            <a:headEnd/>
            <a:tailEnd/>
          </a:ln>
          <a:effectLst/>
        </p:spPr>
        <p:txBody>
          <a:bodyPr>
            <a:spAutoFit/>
          </a:bodyPr>
          <a:lstStyle/>
          <a:p>
            <a:pPr>
              <a:spcBef>
                <a:spcPct val="50000"/>
              </a:spcBef>
              <a:buFont typeface="Wingdings" pitchFamily="2" charset="2"/>
              <a:buNone/>
            </a:pPr>
            <a:r>
              <a:rPr lang="en-US" altLang="ko-KR" sz="3500" b="1" dirty="0" smtClean="0">
                <a:solidFill>
                  <a:srgbClr val="FFCC00"/>
                </a:solidFill>
                <a:ea typeface="굴림" pitchFamily="50" charset="-127"/>
              </a:rPr>
              <a:t>Shi </a:t>
            </a:r>
            <a:r>
              <a:rPr lang="en-US" altLang="ko-KR" sz="3500" b="1" dirty="0" err="1" smtClean="0">
                <a:solidFill>
                  <a:srgbClr val="FFCC00"/>
                </a:solidFill>
                <a:ea typeface="굴림" pitchFamily="50" charset="-127"/>
              </a:rPr>
              <a:t>Huangdi</a:t>
            </a:r>
            <a:endParaRPr lang="en-US" altLang="ko-KR" sz="3500" b="1" dirty="0">
              <a:solidFill>
                <a:srgbClr val="FFCC00"/>
              </a:solidFill>
              <a:ea typeface="굴림" pitchFamily="50" charset="-127"/>
            </a:endParaRPr>
          </a:p>
        </p:txBody>
      </p:sp>
      <p:pic>
        <p:nvPicPr>
          <p:cNvPr id="16392" name="Picture 8" descr="Shih Huangdi"/>
          <p:cNvPicPr>
            <a:picLocks noChangeAspect="1" noChangeArrowheads="1"/>
          </p:cNvPicPr>
          <p:nvPr/>
        </p:nvPicPr>
        <p:blipFill>
          <a:blip r:embed="rId3"/>
          <a:srcRect/>
          <a:stretch>
            <a:fillRect/>
          </a:stretch>
        </p:blipFill>
        <p:spPr bwMode="auto">
          <a:xfrm>
            <a:off x="5867400" y="1295400"/>
            <a:ext cx="2830513" cy="29718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strips(downLeft)">
                                      <p:cBhvr>
                                        <p:cTn id="7" dur="5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6391"/>
                                        </p:tgtEl>
                                        <p:attrNameLst>
                                          <p:attrName>style.visibility</p:attrName>
                                        </p:attrNameLst>
                                      </p:cBhvr>
                                      <p:to>
                                        <p:strVal val="visible"/>
                                      </p:to>
                                    </p:set>
                                    <p:animEffect transition="in" filter="strips(downLeft)">
                                      <p:cBhvr>
                                        <p:cTn id="12" dur="500"/>
                                        <p:tgtEl>
                                          <p:spTgt spid="16391"/>
                                        </p:tgtEl>
                                      </p:cBhvr>
                                    </p:animEffect>
                                  </p:childTnLst>
                                </p:cTn>
                              </p:par>
                              <p:par>
                                <p:cTn id="13" presetID="18" presetClass="entr" presetSubtype="12" fill="hold" nodeType="withEffect">
                                  <p:stCondLst>
                                    <p:cond delay="0"/>
                                  </p:stCondLst>
                                  <p:childTnLst>
                                    <p:set>
                                      <p:cBhvr>
                                        <p:cTn id="14" dur="1" fill="hold">
                                          <p:stCondLst>
                                            <p:cond delay="0"/>
                                          </p:stCondLst>
                                        </p:cTn>
                                        <p:tgtEl>
                                          <p:spTgt spid="16392"/>
                                        </p:tgtEl>
                                        <p:attrNameLst>
                                          <p:attrName>style.visibility</p:attrName>
                                        </p:attrNameLst>
                                      </p:cBhvr>
                                      <p:to>
                                        <p:strVal val="visible"/>
                                      </p:to>
                                    </p:set>
                                    <p:animEffect transition="in" filter="strips(downLeft)">
                                      <p:cBhvr>
                                        <p:cTn id="15" dur="500"/>
                                        <p:tgtEl>
                                          <p:spTgt spid="16392"/>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16387"/>
                                        </p:tgtEl>
                                        <p:attrNameLst>
                                          <p:attrName>style.visibility</p:attrName>
                                        </p:attrNameLst>
                                      </p:cBhvr>
                                      <p:to>
                                        <p:strVal val="visible"/>
                                      </p:to>
                                    </p:set>
                                    <p:animEffect transition="in" filter="strips(downLeft)">
                                      <p:cBhvr>
                                        <p:cTn id="20" dur="500"/>
                                        <p:tgtEl>
                                          <p:spTgt spid="16387"/>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12" fill="hold" grpId="0" nodeType="clickEffect">
                                  <p:stCondLst>
                                    <p:cond delay="0"/>
                                  </p:stCondLst>
                                  <p:childTnLst>
                                    <p:set>
                                      <p:cBhvr>
                                        <p:cTn id="24" dur="1" fill="hold">
                                          <p:stCondLst>
                                            <p:cond delay="0"/>
                                          </p:stCondLst>
                                        </p:cTn>
                                        <p:tgtEl>
                                          <p:spTgt spid="16388"/>
                                        </p:tgtEl>
                                        <p:attrNameLst>
                                          <p:attrName>style.visibility</p:attrName>
                                        </p:attrNameLst>
                                      </p:cBhvr>
                                      <p:to>
                                        <p:strVal val="visible"/>
                                      </p:to>
                                    </p:set>
                                    <p:animEffect transition="in" filter="strips(downLeft)">
                                      <p:cBhvr>
                                        <p:cTn id="25" dur="500"/>
                                        <p:tgtEl>
                                          <p:spTgt spid="16388"/>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12" fill="hold" grpId="0" nodeType="clickEffect">
                                  <p:stCondLst>
                                    <p:cond delay="0"/>
                                  </p:stCondLst>
                                  <p:childTnLst>
                                    <p:set>
                                      <p:cBhvr>
                                        <p:cTn id="29" dur="1" fill="hold">
                                          <p:stCondLst>
                                            <p:cond delay="0"/>
                                          </p:stCondLst>
                                        </p:cTn>
                                        <p:tgtEl>
                                          <p:spTgt spid="16389"/>
                                        </p:tgtEl>
                                        <p:attrNameLst>
                                          <p:attrName>style.visibility</p:attrName>
                                        </p:attrNameLst>
                                      </p:cBhvr>
                                      <p:to>
                                        <p:strVal val="visible"/>
                                      </p:to>
                                    </p:set>
                                    <p:animEffect transition="in" filter="strips(downLeft)">
                                      <p:cBhvr>
                                        <p:cTn id="30" dur="500"/>
                                        <p:tgtEl>
                                          <p:spTgt spid="16389"/>
                                        </p:tgtEl>
                                      </p:cBhvr>
                                    </p:animEffect>
                                  </p:childTnLst>
                                </p:cTn>
                              </p:par>
                            </p:childTnLst>
                          </p:cTn>
                        </p:par>
                      </p:childTnLst>
                    </p:cTn>
                  </p:par>
                  <p:par>
                    <p:cTn id="31" fill="hold">
                      <p:stCondLst>
                        <p:cond delay="indefinite"/>
                      </p:stCondLst>
                      <p:childTnLst>
                        <p:par>
                          <p:cTn id="32" fill="hold">
                            <p:stCondLst>
                              <p:cond delay="0"/>
                            </p:stCondLst>
                            <p:childTnLst>
                              <p:par>
                                <p:cTn id="33" presetID="18" presetClass="entr" presetSubtype="12" fill="hold" grpId="0" nodeType="clickEffect">
                                  <p:stCondLst>
                                    <p:cond delay="0"/>
                                  </p:stCondLst>
                                  <p:childTnLst>
                                    <p:set>
                                      <p:cBhvr>
                                        <p:cTn id="34" dur="1" fill="hold">
                                          <p:stCondLst>
                                            <p:cond delay="0"/>
                                          </p:stCondLst>
                                        </p:cTn>
                                        <p:tgtEl>
                                          <p:spTgt spid="16390"/>
                                        </p:tgtEl>
                                        <p:attrNameLst>
                                          <p:attrName>style.visibility</p:attrName>
                                        </p:attrNameLst>
                                      </p:cBhvr>
                                      <p:to>
                                        <p:strVal val="visible"/>
                                      </p:to>
                                    </p:set>
                                    <p:animEffect transition="in" filter="strips(downLeft)">
                                      <p:cBhvr>
                                        <p:cTn id="35" dur="500"/>
                                        <p:tgtEl>
                                          <p:spTgt spid="16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autoUpdateAnimBg="0"/>
      <p:bldP spid="16388" grpId="0" autoUpdateAnimBg="0"/>
      <p:bldP spid="16389" grpId="0" autoUpdateAnimBg="0"/>
      <p:bldP spid="16390" grpId="0" autoUpdateAnimBg="0"/>
      <p:bldP spid="16391"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604" name="Text Box 4"/>
          <p:cNvSpPr txBox="1">
            <a:spLocks noChangeArrowheads="1"/>
          </p:cNvSpPr>
          <p:nvPr/>
        </p:nvSpPr>
        <p:spPr bwMode="auto">
          <a:xfrm>
            <a:off x="762000" y="228600"/>
            <a:ext cx="7772400" cy="1006475"/>
          </a:xfrm>
          <a:prstGeom prst="rect">
            <a:avLst/>
          </a:prstGeom>
          <a:noFill/>
          <a:ln w="9525">
            <a:noFill/>
            <a:miter lim="800000"/>
            <a:headEnd/>
            <a:tailEnd/>
          </a:ln>
          <a:effectLst/>
        </p:spPr>
        <p:txBody>
          <a:bodyPr>
            <a:spAutoFit/>
          </a:bodyPr>
          <a:lstStyle/>
          <a:p>
            <a:pPr>
              <a:spcBef>
                <a:spcPct val="50000"/>
              </a:spcBef>
            </a:pPr>
            <a:r>
              <a:rPr lang="en-US" altLang="ko-KR" sz="6000" b="1" dirty="0">
                <a:solidFill>
                  <a:srgbClr val="33CC33"/>
                </a:solidFill>
                <a:latin typeface="Britannic Bold" pitchFamily="34" charset="0"/>
                <a:ea typeface="굴림" pitchFamily="50" charset="-127"/>
              </a:rPr>
              <a:t>Government Structure</a:t>
            </a:r>
          </a:p>
        </p:txBody>
      </p:sp>
      <p:sp>
        <p:nvSpPr>
          <p:cNvPr id="25606" name="Text Box 6"/>
          <p:cNvSpPr txBox="1">
            <a:spLocks noChangeArrowheads="1"/>
          </p:cNvSpPr>
          <p:nvPr/>
        </p:nvSpPr>
        <p:spPr bwMode="auto">
          <a:xfrm>
            <a:off x="838200" y="1905000"/>
            <a:ext cx="8305800" cy="457200"/>
          </a:xfrm>
          <a:prstGeom prst="rect">
            <a:avLst/>
          </a:prstGeom>
          <a:noFill/>
          <a:ln w="9525">
            <a:noFill/>
            <a:miter lim="800000"/>
            <a:headEnd/>
            <a:tailEnd/>
          </a:ln>
          <a:effectLst/>
        </p:spPr>
        <p:txBody>
          <a:bodyPr>
            <a:spAutoFit/>
          </a:bodyPr>
          <a:lstStyle/>
          <a:p>
            <a:pPr>
              <a:spcBef>
                <a:spcPct val="50000"/>
              </a:spcBef>
              <a:buFont typeface="Wingdings" pitchFamily="2" charset="2"/>
              <a:buChar char="l"/>
            </a:pPr>
            <a:r>
              <a:rPr lang="en-US" altLang="ko-KR" dirty="0" smtClean="0">
                <a:solidFill>
                  <a:srgbClr val="CCFF66"/>
                </a:solidFill>
                <a:ea typeface="굴림" pitchFamily="50" charset="-127"/>
              </a:rPr>
              <a:t> Established </a:t>
            </a:r>
            <a:r>
              <a:rPr lang="en-US" altLang="ko-KR" dirty="0">
                <a:solidFill>
                  <a:srgbClr val="CCFF66"/>
                </a:solidFill>
                <a:ea typeface="굴림" pitchFamily="50" charset="-127"/>
              </a:rPr>
              <a:t>130,000 bureaucrats. Had to take examinations.</a:t>
            </a:r>
          </a:p>
        </p:txBody>
      </p:sp>
      <p:sp>
        <p:nvSpPr>
          <p:cNvPr id="25607" name="Text Box 7"/>
          <p:cNvSpPr txBox="1">
            <a:spLocks noChangeArrowheads="1"/>
          </p:cNvSpPr>
          <p:nvPr/>
        </p:nvSpPr>
        <p:spPr bwMode="auto">
          <a:xfrm>
            <a:off x="838200" y="1143000"/>
            <a:ext cx="2895600" cy="625475"/>
          </a:xfrm>
          <a:prstGeom prst="rect">
            <a:avLst/>
          </a:prstGeom>
          <a:noFill/>
          <a:ln w="9525">
            <a:noFill/>
            <a:miter lim="800000"/>
            <a:headEnd/>
            <a:tailEnd/>
          </a:ln>
          <a:effectLst/>
        </p:spPr>
        <p:txBody>
          <a:bodyPr>
            <a:spAutoFit/>
          </a:bodyPr>
          <a:lstStyle/>
          <a:p>
            <a:pPr>
              <a:spcBef>
                <a:spcPct val="50000"/>
              </a:spcBef>
              <a:buFont typeface="Wingdings" pitchFamily="2" charset="2"/>
              <a:buNone/>
            </a:pPr>
            <a:r>
              <a:rPr lang="en-US" altLang="ko-KR" sz="3500" b="1" dirty="0">
                <a:solidFill>
                  <a:srgbClr val="66FF33"/>
                </a:solidFill>
                <a:ea typeface="굴림" pitchFamily="50" charset="-127"/>
              </a:rPr>
              <a:t>Han Dynasty</a:t>
            </a:r>
          </a:p>
        </p:txBody>
      </p:sp>
      <p:sp>
        <p:nvSpPr>
          <p:cNvPr id="25608" name="Text Box 8"/>
          <p:cNvSpPr txBox="1">
            <a:spLocks noChangeArrowheads="1"/>
          </p:cNvSpPr>
          <p:nvPr/>
        </p:nvSpPr>
        <p:spPr bwMode="auto">
          <a:xfrm>
            <a:off x="838200" y="2514600"/>
            <a:ext cx="8305800" cy="457200"/>
          </a:xfrm>
          <a:prstGeom prst="rect">
            <a:avLst/>
          </a:prstGeom>
          <a:noFill/>
          <a:ln w="9525">
            <a:noFill/>
            <a:miter lim="800000"/>
            <a:headEnd/>
            <a:tailEnd/>
          </a:ln>
          <a:effectLst/>
        </p:spPr>
        <p:txBody>
          <a:bodyPr>
            <a:spAutoFit/>
          </a:bodyPr>
          <a:lstStyle/>
          <a:p>
            <a:pPr>
              <a:spcBef>
                <a:spcPct val="50000"/>
              </a:spcBef>
              <a:buFont typeface="Wingdings" pitchFamily="2" charset="2"/>
              <a:buChar char="l"/>
            </a:pPr>
            <a:r>
              <a:rPr lang="en-US" altLang="ko-KR" dirty="0" smtClean="0">
                <a:solidFill>
                  <a:srgbClr val="CCFF66"/>
                </a:solidFill>
                <a:ea typeface="굴림" pitchFamily="50" charset="-127"/>
              </a:rPr>
              <a:t> Judicial </a:t>
            </a:r>
            <a:r>
              <a:rPr lang="en-US" altLang="ko-KR" dirty="0">
                <a:solidFill>
                  <a:srgbClr val="CCFF66"/>
                </a:solidFill>
                <a:ea typeface="굴림" pitchFamily="50" charset="-127"/>
              </a:rPr>
              <a:t>matters were done by local governments.</a:t>
            </a:r>
          </a:p>
        </p:txBody>
      </p:sp>
      <p:sp>
        <p:nvSpPr>
          <p:cNvPr id="25609" name="Text Box 9"/>
          <p:cNvSpPr txBox="1">
            <a:spLocks noChangeArrowheads="1"/>
          </p:cNvSpPr>
          <p:nvPr/>
        </p:nvSpPr>
        <p:spPr bwMode="auto">
          <a:xfrm>
            <a:off x="838200" y="3124200"/>
            <a:ext cx="4800600" cy="457200"/>
          </a:xfrm>
          <a:prstGeom prst="rect">
            <a:avLst/>
          </a:prstGeom>
          <a:noFill/>
          <a:ln w="9525">
            <a:noFill/>
            <a:miter lim="800000"/>
            <a:headEnd/>
            <a:tailEnd/>
          </a:ln>
          <a:effectLst/>
        </p:spPr>
        <p:txBody>
          <a:bodyPr>
            <a:spAutoFit/>
          </a:bodyPr>
          <a:lstStyle/>
          <a:p>
            <a:pPr>
              <a:spcBef>
                <a:spcPct val="50000"/>
              </a:spcBef>
              <a:buFont typeface="Wingdings" pitchFamily="2" charset="2"/>
              <a:buChar char="l"/>
            </a:pPr>
            <a:r>
              <a:rPr lang="en-US" altLang="ko-KR" dirty="0" smtClean="0">
                <a:solidFill>
                  <a:srgbClr val="CCFF66"/>
                </a:solidFill>
                <a:ea typeface="굴림" pitchFamily="50" charset="-127"/>
              </a:rPr>
              <a:t> Military </a:t>
            </a:r>
            <a:r>
              <a:rPr lang="en-US" altLang="ko-KR" dirty="0">
                <a:solidFill>
                  <a:srgbClr val="CCFF66"/>
                </a:solidFill>
                <a:ea typeface="굴림" pitchFamily="50" charset="-127"/>
              </a:rPr>
              <a:t>was not extremely strong.</a:t>
            </a:r>
          </a:p>
        </p:txBody>
      </p:sp>
      <p:sp>
        <p:nvSpPr>
          <p:cNvPr id="25610" name="Text Box 10"/>
          <p:cNvSpPr txBox="1">
            <a:spLocks noChangeArrowheads="1"/>
          </p:cNvSpPr>
          <p:nvPr/>
        </p:nvSpPr>
        <p:spPr bwMode="auto">
          <a:xfrm>
            <a:off x="838200" y="3810000"/>
            <a:ext cx="7086600" cy="830997"/>
          </a:xfrm>
          <a:prstGeom prst="rect">
            <a:avLst/>
          </a:prstGeom>
          <a:noFill/>
          <a:ln w="9525">
            <a:noFill/>
            <a:miter lim="800000"/>
            <a:headEnd/>
            <a:tailEnd/>
          </a:ln>
          <a:effectLst/>
        </p:spPr>
        <p:txBody>
          <a:bodyPr>
            <a:spAutoFit/>
          </a:bodyPr>
          <a:lstStyle/>
          <a:p>
            <a:pPr>
              <a:spcBef>
                <a:spcPct val="50000"/>
              </a:spcBef>
              <a:buFont typeface="Wingdings" pitchFamily="2" charset="2"/>
              <a:buChar char="l"/>
            </a:pPr>
            <a:r>
              <a:rPr lang="en-US" altLang="ko-KR" dirty="0" smtClean="0">
                <a:solidFill>
                  <a:srgbClr val="CCFF66"/>
                </a:solidFill>
                <a:ea typeface="굴림" pitchFamily="50" charset="-127"/>
              </a:rPr>
              <a:t> Emphasized </a:t>
            </a:r>
            <a:r>
              <a:rPr lang="en-US" altLang="ko-KR" dirty="0">
                <a:solidFill>
                  <a:srgbClr val="CCFF66"/>
                </a:solidFill>
                <a:ea typeface="굴림" pitchFamily="50" charset="-127"/>
              </a:rPr>
              <a:t>Confucian philosophy as an official Chinese values..</a:t>
            </a:r>
          </a:p>
        </p:txBody>
      </p:sp>
      <p:sp>
        <p:nvSpPr>
          <p:cNvPr id="25611" name="Text Box 11"/>
          <p:cNvSpPr txBox="1">
            <a:spLocks noChangeArrowheads="1"/>
          </p:cNvSpPr>
          <p:nvPr/>
        </p:nvSpPr>
        <p:spPr bwMode="auto">
          <a:xfrm>
            <a:off x="838200" y="4800600"/>
            <a:ext cx="6934200" cy="457200"/>
          </a:xfrm>
          <a:prstGeom prst="rect">
            <a:avLst/>
          </a:prstGeom>
          <a:noFill/>
          <a:ln w="9525">
            <a:noFill/>
            <a:miter lim="800000"/>
            <a:headEnd/>
            <a:tailEnd/>
          </a:ln>
          <a:effectLst/>
        </p:spPr>
        <p:txBody>
          <a:bodyPr>
            <a:spAutoFit/>
          </a:bodyPr>
          <a:lstStyle/>
          <a:p>
            <a:pPr>
              <a:spcBef>
                <a:spcPct val="50000"/>
              </a:spcBef>
              <a:buFont typeface="Wingdings" pitchFamily="2" charset="2"/>
              <a:buChar char="l"/>
            </a:pPr>
            <a:r>
              <a:rPr lang="en-US" altLang="ko-KR" dirty="0" smtClean="0">
                <a:solidFill>
                  <a:srgbClr val="CCFF66"/>
                </a:solidFill>
                <a:ea typeface="굴림" pitchFamily="50" charset="-127"/>
              </a:rPr>
              <a:t> Sponsored </a:t>
            </a:r>
            <a:r>
              <a:rPr lang="en-US" altLang="ko-KR" dirty="0">
                <a:solidFill>
                  <a:srgbClr val="CCFF66"/>
                </a:solidFill>
                <a:ea typeface="굴림" pitchFamily="50" charset="-127"/>
              </a:rPr>
              <a:t>public works (irrigation/canal systems)</a:t>
            </a:r>
          </a:p>
        </p:txBody>
      </p:sp>
      <p:sp>
        <p:nvSpPr>
          <p:cNvPr id="25612" name="Text Box 12"/>
          <p:cNvSpPr txBox="1">
            <a:spLocks noChangeArrowheads="1"/>
          </p:cNvSpPr>
          <p:nvPr/>
        </p:nvSpPr>
        <p:spPr bwMode="auto">
          <a:xfrm>
            <a:off x="838200" y="5410200"/>
            <a:ext cx="5562600" cy="457200"/>
          </a:xfrm>
          <a:prstGeom prst="rect">
            <a:avLst/>
          </a:prstGeom>
          <a:noFill/>
          <a:ln w="9525">
            <a:noFill/>
            <a:miter lim="800000"/>
            <a:headEnd/>
            <a:tailEnd/>
          </a:ln>
          <a:effectLst/>
        </p:spPr>
        <p:txBody>
          <a:bodyPr>
            <a:spAutoFit/>
          </a:bodyPr>
          <a:lstStyle/>
          <a:p>
            <a:pPr>
              <a:spcBef>
                <a:spcPct val="50000"/>
              </a:spcBef>
              <a:buFont typeface="Wingdings" pitchFamily="2" charset="2"/>
              <a:buChar char="l"/>
            </a:pPr>
            <a:r>
              <a:rPr lang="en-US" altLang="ko-KR" dirty="0" smtClean="0">
                <a:solidFill>
                  <a:srgbClr val="CCFF66"/>
                </a:solidFill>
                <a:ea typeface="굴림" pitchFamily="50" charset="-127"/>
              </a:rPr>
              <a:t> Standardized </a:t>
            </a:r>
            <a:r>
              <a:rPr lang="en-US" altLang="ko-KR" dirty="0">
                <a:solidFill>
                  <a:srgbClr val="CCFF66"/>
                </a:solidFill>
                <a:ea typeface="굴림" pitchFamily="50" charset="-127"/>
              </a:rPr>
              <a:t>currency to facilitate trade</a:t>
            </a:r>
          </a:p>
        </p:txBody>
      </p:sp>
      <p:sp>
        <p:nvSpPr>
          <p:cNvPr id="25613" name="Text Box 13"/>
          <p:cNvSpPr txBox="1">
            <a:spLocks noChangeArrowheads="1"/>
          </p:cNvSpPr>
          <p:nvPr/>
        </p:nvSpPr>
        <p:spPr bwMode="auto">
          <a:xfrm>
            <a:off x="838200" y="6096000"/>
            <a:ext cx="4419600" cy="457200"/>
          </a:xfrm>
          <a:prstGeom prst="rect">
            <a:avLst/>
          </a:prstGeom>
          <a:noFill/>
          <a:ln w="9525">
            <a:noFill/>
            <a:miter lim="800000"/>
            <a:headEnd/>
            <a:tailEnd/>
          </a:ln>
          <a:effectLst/>
        </p:spPr>
        <p:txBody>
          <a:bodyPr>
            <a:spAutoFit/>
          </a:bodyPr>
          <a:lstStyle/>
          <a:p>
            <a:pPr>
              <a:spcBef>
                <a:spcPct val="50000"/>
              </a:spcBef>
              <a:buFont typeface="Wingdings" pitchFamily="2" charset="2"/>
              <a:buChar char="l"/>
            </a:pPr>
            <a:r>
              <a:rPr lang="en-US" altLang="ko-KR" dirty="0" smtClean="0">
                <a:solidFill>
                  <a:srgbClr val="CCFF66"/>
                </a:solidFill>
                <a:ea typeface="굴림" pitchFamily="50" charset="-127"/>
              </a:rPr>
              <a:t> Regulated </a:t>
            </a:r>
            <a:r>
              <a:rPr lang="en-US" altLang="ko-KR" dirty="0">
                <a:solidFill>
                  <a:srgbClr val="CCFF66"/>
                </a:solidFill>
                <a:ea typeface="굴림" pitchFamily="50" charset="-127"/>
              </a:rPr>
              <a:t>agricultural supplies</a:t>
            </a:r>
          </a:p>
        </p:txBody>
      </p:sp>
      <p:sp>
        <p:nvSpPr>
          <p:cNvPr id="25615" name="Text Box 15"/>
          <p:cNvSpPr txBox="1">
            <a:spLocks noChangeArrowheads="1"/>
          </p:cNvSpPr>
          <p:nvPr/>
        </p:nvSpPr>
        <p:spPr bwMode="auto">
          <a:xfrm>
            <a:off x="6629400" y="2895600"/>
            <a:ext cx="2362200" cy="457200"/>
          </a:xfrm>
          <a:prstGeom prst="rect">
            <a:avLst/>
          </a:prstGeom>
          <a:noFill/>
          <a:ln w="9525">
            <a:noFill/>
            <a:miter lim="800000"/>
            <a:headEnd/>
            <a:tailEnd/>
          </a:ln>
          <a:effectLst/>
        </p:spPr>
        <p:txBody>
          <a:bodyPr>
            <a:spAutoFit/>
          </a:bodyPr>
          <a:lstStyle/>
          <a:p>
            <a:pPr>
              <a:spcBef>
                <a:spcPct val="50000"/>
              </a:spcBef>
            </a:pPr>
            <a:endParaRPr lang="ko-KR" altLang="en-US">
              <a:ea typeface="굴림" pitchFamily="50" charset="-127"/>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5604"/>
                                        </p:tgtEl>
                                        <p:attrNameLst>
                                          <p:attrName>style.visibility</p:attrName>
                                        </p:attrNameLst>
                                      </p:cBhvr>
                                      <p:to>
                                        <p:strVal val="visible"/>
                                      </p:to>
                                    </p:set>
                                    <p:animEffect transition="in" filter="randombar(horizontal)">
                                      <p:cBhvr>
                                        <p:cTn id="7" dur="500"/>
                                        <p:tgtEl>
                                          <p:spTgt spid="2560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5607"/>
                                        </p:tgtEl>
                                        <p:attrNameLst>
                                          <p:attrName>style.visibility</p:attrName>
                                        </p:attrNameLst>
                                      </p:cBhvr>
                                      <p:to>
                                        <p:strVal val="visible"/>
                                      </p:to>
                                    </p:set>
                                    <p:animEffect transition="in" filter="randombar(horizontal)">
                                      <p:cBhvr>
                                        <p:cTn id="10" dur="500"/>
                                        <p:tgtEl>
                                          <p:spTgt spid="25607"/>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25606"/>
                                        </p:tgtEl>
                                        <p:attrNameLst>
                                          <p:attrName>style.visibility</p:attrName>
                                        </p:attrNameLst>
                                      </p:cBhvr>
                                      <p:to>
                                        <p:strVal val="visible"/>
                                      </p:to>
                                    </p:set>
                                    <p:animEffect transition="in" filter="randombar(horizontal)">
                                      <p:cBhvr>
                                        <p:cTn id="15" dur="500"/>
                                        <p:tgtEl>
                                          <p:spTgt spid="25606"/>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grpId="0" nodeType="clickEffect">
                                  <p:stCondLst>
                                    <p:cond delay="0"/>
                                  </p:stCondLst>
                                  <p:childTnLst>
                                    <p:set>
                                      <p:cBhvr>
                                        <p:cTn id="19" dur="1" fill="hold">
                                          <p:stCondLst>
                                            <p:cond delay="0"/>
                                          </p:stCondLst>
                                        </p:cTn>
                                        <p:tgtEl>
                                          <p:spTgt spid="25608"/>
                                        </p:tgtEl>
                                        <p:attrNameLst>
                                          <p:attrName>style.visibility</p:attrName>
                                        </p:attrNameLst>
                                      </p:cBhvr>
                                      <p:to>
                                        <p:strVal val="visible"/>
                                      </p:to>
                                    </p:set>
                                    <p:animEffect transition="in" filter="randombar(horizontal)">
                                      <p:cBhvr>
                                        <p:cTn id="20" dur="500"/>
                                        <p:tgtEl>
                                          <p:spTgt spid="25608"/>
                                        </p:tgtEl>
                                      </p:cBhvr>
                                    </p:animEffec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grpId="0" nodeType="clickEffect">
                                  <p:stCondLst>
                                    <p:cond delay="0"/>
                                  </p:stCondLst>
                                  <p:childTnLst>
                                    <p:set>
                                      <p:cBhvr>
                                        <p:cTn id="24" dur="1" fill="hold">
                                          <p:stCondLst>
                                            <p:cond delay="0"/>
                                          </p:stCondLst>
                                        </p:cTn>
                                        <p:tgtEl>
                                          <p:spTgt spid="25609"/>
                                        </p:tgtEl>
                                        <p:attrNameLst>
                                          <p:attrName>style.visibility</p:attrName>
                                        </p:attrNameLst>
                                      </p:cBhvr>
                                      <p:to>
                                        <p:strVal val="visible"/>
                                      </p:to>
                                    </p:set>
                                    <p:animEffect transition="in" filter="randombar(horizontal)">
                                      <p:cBhvr>
                                        <p:cTn id="25" dur="500"/>
                                        <p:tgtEl>
                                          <p:spTgt spid="25609"/>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grpId="0" nodeType="clickEffect">
                                  <p:stCondLst>
                                    <p:cond delay="0"/>
                                  </p:stCondLst>
                                  <p:childTnLst>
                                    <p:set>
                                      <p:cBhvr>
                                        <p:cTn id="29" dur="1" fill="hold">
                                          <p:stCondLst>
                                            <p:cond delay="0"/>
                                          </p:stCondLst>
                                        </p:cTn>
                                        <p:tgtEl>
                                          <p:spTgt spid="25610"/>
                                        </p:tgtEl>
                                        <p:attrNameLst>
                                          <p:attrName>style.visibility</p:attrName>
                                        </p:attrNameLst>
                                      </p:cBhvr>
                                      <p:to>
                                        <p:strVal val="visible"/>
                                      </p:to>
                                    </p:set>
                                    <p:animEffect transition="in" filter="randombar(horizontal)">
                                      <p:cBhvr>
                                        <p:cTn id="30" dur="500"/>
                                        <p:tgtEl>
                                          <p:spTgt spid="25610"/>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25611"/>
                                        </p:tgtEl>
                                        <p:attrNameLst>
                                          <p:attrName>style.visibility</p:attrName>
                                        </p:attrNameLst>
                                      </p:cBhvr>
                                      <p:to>
                                        <p:strVal val="visible"/>
                                      </p:to>
                                    </p:set>
                                    <p:animEffect transition="in" filter="randombar(horizontal)">
                                      <p:cBhvr>
                                        <p:cTn id="35" dur="500"/>
                                        <p:tgtEl>
                                          <p:spTgt spid="25611"/>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grpId="0" nodeType="clickEffect">
                                  <p:stCondLst>
                                    <p:cond delay="0"/>
                                  </p:stCondLst>
                                  <p:childTnLst>
                                    <p:set>
                                      <p:cBhvr>
                                        <p:cTn id="39" dur="1" fill="hold">
                                          <p:stCondLst>
                                            <p:cond delay="0"/>
                                          </p:stCondLst>
                                        </p:cTn>
                                        <p:tgtEl>
                                          <p:spTgt spid="25612"/>
                                        </p:tgtEl>
                                        <p:attrNameLst>
                                          <p:attrName>style.visibility</p:attrName>
                                        </p:attrNameLst>
                                      </p:cBhvr>
                                      <p:to>
                                        <p:strVal val="visible"/>
                                      </p:to>
                                    </p:set>
                                    <p:animEffect transition="in" filter="randombar(horizontal)">
                                      <p:cBhvr>
                                        <p:cTn id="40" dur="500"/>
                                        <p:tgtEl>
                                          <p:spTgt spid="25612"/>
                                        </p:tgtEl>
                                      </p:cBhvr>
                                    </p:animEffect>
                                  </p:childTnLst>
                                </p:cTn>
                              </p:par>
                            </p:childTnLst>
                          </p:cTn>
                        </p:par>
                      </p:childTnLst>
                    </p:cTn>
                  </p:par>
                  <p:par>
                    <p:cTn id="41" fill="hold">
                      <p:stCondLst>
                        <p:cond delay="indefinite"/>
                      </p:stCondLst>
                      <p:childTnLst>
                        <p:par>
                          <p:cTn id="42" fill="hold">
                            <p:stCondLst>
                              <p:cond delay="0"/>
                            </p:stCondLst>
                            <p:childTnLst>
                              <p:par>
                                <p:cTn id="43" presetID="14" presetClass="entr" presetSubtype="10" fill="hold" grpId="0" nodeType="clickEffect">
                                  <p:stCondLst>
                                    <p:cond delay="0"/>
                                  </p:stCondLst>
                                  <p:childTnLst>
                                    <p:set>
                                      <p:cBhvr>
                                        <p:cTn id="44" dur="1" fill="hold">
                                          <p:stCondLst>
                                            <p:cond delay="0"/>
                                          </p:stCondLst>
                                        </p:cTn>
                                        <p:tgtEl>
                                          <p:spTgt spid="25613"/>
                                        </p:tgtEl>
                                        <p:attrNameLst>
                                          <p:attrName>style.visibility</p:attrName>
                                        </p:attrNameLst>
                                      </p:cBhvr>
                                      <p:to>
                                        <p:strVal val="visible"/>
                                      </p:to>
                                    </p:set>
                                    <p:animEffect transition="in" filter="randombar(horizontal)">
                                      <p:cBhvr>
                                        <p:cTn id="45" dur="500"/>
                                        <p:tgtEl>
                                          <p:spTgt spid="25613"/>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10" fill="hold" grpId="0" nodeType="clickEffect" nodePh="1">
                                  <p:stCondLst>
                                    <p:cond delay="0"/>
                                  </p:stCondLst>
                                  <p:endCondLst>
                                    <p:cond evt="begin" delay="0">
                                      <p:tn val="48"/>
                                    </p:cond>
                                  </p:endCondLst>
                                  <p:childTnLst>
                                    <p:set>
                                      <p:cBhvr>
                                        <p:cTn id="49" dur="1" fill="hold">
                                          <p:stCondLst>
                                            <p:cond delay="0"/>
                                          </p:stCondLst>
                                        </p:cTn>
                                        <p:tgtEl>
                                          <p:spTgt spid="25615"/>
                                        </p:tgtEl>
                                        <p:attrNameLst>
                                          <p:attrName>style.visibility</p:attrName>
                                        </p:attrNameLst>
                                      </p:cBhvr>
                                      <p:to>
                                        <p:strVal val="visible"/>
                                      </p:to>
                                    </p:set>
                                    <p:animEffect transition="in" filter="randombar(horizontal)">
                                      <p:cBhvr>
                                        <p:cTn id="50" dur="500"/>
                                        <p:tgtEl>
                                          <p:spTgt spid="256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autoUpdateAnimBg="0"/>
      <p:bldP spid="25606" grpId="0" autoUpdateAnimBg="0"/>
      <p:bldP spid="25607" grpId="0" autoUpdateAnimBg="0"/>
      <p:bldP spid="25608" grpId="0" autoUpdateAnimBg="0"/>
      <p:bldP spid="25609" grpId="0" autoUpdateAnimBg="0"/>
      <p:bldP spid="25610" grpId="0" autoUpdateAnimBg="0"/>
      <p:bldP spid="25611" grpId="0" autoUpdateAnimBg="0"/>
      <p:bldP spid="25612" grpId="0" autoUpdateAnimBg="0"/>
      <p:bldP spid="25613" grpId="0" autoUpdateAnimBg="0"/>
      <p:bldP spid="25615"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7410" name="Text Box 2"/>
          <p:cNvSpPr txBox="1">
            <a:spLocks noChangeArrowheads="1"/>
          </p:cNvSpPr>
          <p:nvPr/>
        </p:nvSpPr>
        <p:spPr bwMode="auto">
          <a:xfrm>
            <a:off x="2667000" y="152400"/>
            <a:ext cx="6477000" cy="923330"/>
          </a:xfrm>
          <a:prstGeom prst="rect">
            <a:avLst/>
          </a:prstGeom>
          <a:noFill/>
          <a:ln w="9525">
            <a:noFill/>
            <a:miter lim="800000"/>
            <a:headEnd/>
            <a:tailEnd/>
          </a:ln>
          <a:effectLst/>
        </p:spPr>
        <p:txBody>
          <a:bodyPr wrap="square">
            <a:spAutoFit/>
          </a:bodyPr>
          <a:lstStyle/>
          <a:p>
            <a:pPr algn="ctr">
              <a:spcBef>
                <a:spcPct val="50000"/>
              </a:spcBef>
            </a:pPr>
            <a:r>
              <a:rPr lang="en-US" altLang="ko-KR" sz="5400" b="1" dirty="0">
                <a:solidFill>
                  <a:srgbClr val="3399FF"/>
                </a:solidFill>
                <a:latin typeface="Footlight MT Light" pitchFamily="18" charset="0"/>
                <a:ea typeface="굴림" pitchFamily="50" charset="-127"/>
              </a:rPr>
              <a:t>Family Organization</a:t>
            </a:r>
          </a:p>
        </p:txBody>
      </p:sp>
      <p:sp>
        <p:nvSpPr>
          <p:cNvPr id="17411" name="Text Box 3"/>
          <p:cNvSpPr txBox="1">
            <a:spLocks noChangeArrowheads="1"/>
          </p:cNvSpPr>
          <p:nvPr/>
        </p:nvSpPr>
        <p:spPr bwMode="auto">
          <a:xfrm>
            <a:off x="2971800" y="1295400"/>
            <a:ext cx="3581400" cy="488950"/>
          </a:xfrm>
          <a:prstGeom prst="rect">
            <a:avLst/>
          </a:prstGeom>
          <a:noFill/>
          <a:ln w="9525">
            <a:noFill/>
            <a:miter lim="800000"/>
            <a:headEnd/>
            <a:tailEnd/>
          </a:ln>
          <a:effectLst/>
        </p:spPr>
        <p:txBody>
          <a:bodyPr>
            <a:spAutoFit/>
          </a:bodyPr>
          <a:lstStyle/>
          <a:p>
            <a:pPr>
              <a:spcBef>
                <a:spcPct val="50000"/>
              </a:spcBef>
              <a:buFont typeface="Wingdings" pitchFamily="2" charset="2"/>
              <a:buChar char="v"/>
            </a:pPr>
            <a:r>
              <a:rPr lang="en-US" altLang="ko-KR" sz="2600" dirty="0">
                <a:solidFill>
                  <a:srgbClr val="FF0000"/>
                </a:solidFill>
                <a:ea typeface="굴림" pitchFamily="50" charset="-127"/>
              </a:rPr>
              <a:t>Patriarchal </a:t>
            </a:r>
            <a:r>
              <a:rPr lang="en-US" altLang="ko-KR" sz="2600" dirty="0">
                <a:solidFill>
                  <a:srgbClr val="33CCFF"/>
                </a:solidFill>
                <a:ea typeface="굴림" pitchFamily="50" charset="-127"/>
              </a:rPr>
              <a:t>families</a:t>
            </a:r>
          </a:p>
        </p:txBody>
      </p:sp>
      <p:sp>
        <p:nvSpPr>
          <p:cNvPr id="17412" name="Text Box 4"/>
          <p:cNvSpPr txBox="1">
            <a:spLocks noChangeArrowheads="1"/>
          </p:cNvSpPr>
          <p:nvPr/>
        </p:nvSpPr>
        <p:spPr bwMode="auto">
          <a:xfrm>
            <a:off x="2971800" y="2057400"/>
            <a:ext cx="7772400" cy="885825"/>
          </a:xfrm>
          <a:prstGeom prst="rect">
            <a:avLst/>
          </a:prstGeom>
          <a:noFill/>
          <a:ln w="9525">
            <a:noFill/>
            <a:miter lim="800000"/>
            <a:headEnd/>
            <a:tailEnd/>
          </a:ln>
          <a:effectLst/>
        </p:spPr>
        <p:txBody>
          <a:bodyPr>
            <a:spAutoFit/>
          </a:bodyPr>
          <a:lstStyle/>
          <a:p>
            <a:pPr>
              <a:spcBef>
                <a:spcPct val="50000"/>
              </a:spcBef>
              <a:buFont typeface="Wingdings" pitchFamily="2" charset="2"/>
              <a:buChar char="v"/>
            </a:pPr>
            <a:r>
              <a:rPr lang="en-US" altLang="ko-KR" sz="2600" dirty="0">
                <a:solidFill>
                  <a:srgbClr val="33CCFF"/>
                </a:solidFill>
                <a:ea typeface="굴림" pitchFamily="50" charset="-127"/>
              </a:rPr>
              <a:t>Extended family networks through </a:t>
            </a:r>
            <a:r>
              <a:rPr lang="en-US" altLang="ko-KR" sz="2600" dirty="0" smtClean="0">
                <a:solidFill>
                  <a:srgbClr val="33CCFF"/>
                </a:solidFill>
                <a:ea typeface="굴림" pitchFamily="50" charset="-127"/>
              </a:rPr>
              <a:t/>
            </a:r>
            <a:br>
              <a:rPr lang="en-US" altLang="ko-KR" sz="2600" dirty="0" smtClean="0">
                <a:solidFill>
                  <a:srgbClr val="33CCFF"/>
                </a:solidFill>
                <a:ea typeface="굴림" pitchFamily="50" charset="-127"/>
              </a:rPr>
            </a:br>
            <a:r>
              <a:rPr lang="en-US" altLang="ko-KR" sz="2600" dirty="0" smtClean="0">
                <a:solidFill>
                  <a:srgbClr val="33CCFF"/>
                </a:solidFill>
                <a:ea typeface="굴림" pitchFamily="50" charset="-127"/>
              </a:rPr>
              <a:t>    brothers</a:t>
            </a:r>
            <a:r>
              <a:rPr lang="en-US" altLang="ko-KR" sz="2600" dirty="0">
                <a:solidFill>
                  <a:srgbClr val="33CCFF"/>
                </a:solidFill>
                <a:ea typeface="굴림" pitchFamily="50" charset="-127"/>
              </a:rPr>
              <a:t>, uncles, grandparents, and others.</a:t>
            </a:r>
          </a:p>
        </p:txBody>
      </p:sp>
      <p:sp>
        <p:nvSpPr>
          <p:cNvPr id="17413" name="Text Box 5"/>
          <p:cNvSpPr txBox="1">
            <a:spLocks noChangeArrowheads="1"/>
          </p:cNvSpPr>
          <p:nvPr/>
        </p:nvSpPr>
        <p:spPr bwMode="auto">
          <a:xfrm>
            <a:off x="2971800" y="3200400"/>
            <a:ext cx="6477000" cy="1282700"/>
          </a:xfrm>
          <a:prstGeom prst="rect">
            <a:avLst/>
          </a:prstGeom>
          <a:noFill/>
          <a:ln w="9525">
            <a:noFill/>
            <a:miter lim="800000"/>
            <a:headEnd/>
            <a:tailEnd/>
          </a:ln>
          <a:effectLst/>
        </p:spPr>
        <p:txBody>
          <a:bodyPr>
            <a:spAutoFit/>
          </a:bodyPr>
          <a:lstStyle/>
          <a:p>
            <a:pPr>
              <a:spcBef>
                <a:spcPct val="50000"/>
              </a:spcBef>
              <a:buFont typeface="Wingdings" pitchFamily="2" charset="2"/>
              <a:buChar char="v"/>
            </a:pPr>
            <a:r>
              <a:rPr lang="en-US" altLang="ko-KR" sz="2600">
                <a:solidFill>
                  <a:srgbClr val="33CCFF"/>
                </a:solidFill>
                <a:ea typeface="굴림" pitchFamily="50" charset="-127"/>
              </a:rPr>
              <a:t>The practice of ancestor worship was important to family authority among the affluent landowners.</a:t>
            </a:r>
          </a:p>
        </p:txBody>
      </p:sp>
      <p:sp>
        <p:nvSpPr>
          <p:cNvPr id="17414" name="Text Box 6"/>
          <p:cNvSpPr txBox="1">
            <a:spLocks noChangeArrowheads="1"/>
          </p:cNvSpPr>
          <p:nvPr/>
        </p:nvSpPr>
        <p:spPr bwMode="auto">
          <a:xfrm>
            <a:off x="2971800" y="4724400"/>
            <a:ext cx="6172200" cy="885825"/>
          </a:xfrm>
          <a:prstGeom prst="rect">
            <a:avLst/>
          </a:prstGeom>
          <a:noFill/>
          <a:ln w="9525">
            <a:noFill/>
            <a:miter lim="800000"/>
            <a:headEnd/>
            <a:tailEnd/>
          </a:ln>
          <a:effectLst/>
        </p:spPr>
        <p:txBody>
          <a:bodyPr>
            <a:spAutoFit/>
          </a:bodyPr>
          <a:lstStyle/>
          <a:p>
            <a:pPr>
              <a:spcBef>
                <a:spcPct val="50000"/>
              </a:spcBef>
              <a:buFont typeface="Wingdings" pitchFamily="2" charset="2"/>
              <a:buChar char="v"/>
            </a:pPr>
            <a:r>
              <a:rPr lang="en-US" altLang="ko-KR" sz="2600">
                <a:solidFill>
                  <a:srgbClr val="33CCFF"/>
                </a:solidFill>
                <a:ea typeface="굴림" pitchFamily="50" charset="-127"/>
              </a:rPr>
              <a:t>Village authority was supreme over family rule among the ordinary farmers.</a:t>
            </a:r>
          </a:p>
        </p:txBody>
      </p:sp>
      <p:pic>
        <p:nvPicPr>
          <p:cNvPr id="2050" name="Picture 2"/>
          <p:cNvPicPr>
            <a:picLocks noChangeAspect="1" noChangeArrowheads="1"/>
          </p:cNvPicPr>
          <p:nvPr/>
        </p:nvPicPr>
        <p:blipFill>
          <a:blip r:embed="rId3"/>
          <a:srcRect/>
          <a:stretch>
            <a:fillRect/>
          </a:stretch>
        </p:blipFill>
        <p:spPr bwMode="auto">
          <a:xfrm>
            <a:off x="0" y="0"/>
            <a:ext cx="2590800" cy="6858001"/>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5" fill="hold" grpId="0" nodeType="withEffect">
                                  <p:stCondLst>
                                    <p:cond delay="0"/>
                                  </p:stCondLst>
                                  <p:childTnLst>
                                    <p:set>
                                      <p:cBhvr>
                                        <p:cTn id="6" dur="1" fill="hold">
                                          <p:stCondLst>
                                            <p:cond delay="0"/>
                                          </p:stCondLst>
                                        </p:cTn>
                                        <p:tgtEl>
                                          <p:spTgt spid="17410"/>
                                        </p:tgtEl>
                                        <p:attrNameLst>
                                          <p:attrName>style.visibility</p:attrName>
                                        </p:attrNameLst>
                                      </p:cBhvr>
                                      <p:to>
                                        <p:strVal val="visible"/>
                                      </p:to>
                                    </p:set>
                                    <p:animEffect transition="in" filter="checkerboard(down)">
                                      <p:cBhvr>
                                        <p:cTn id="7" dur="500"/>
                                        <p:tgtEl>
                                          <p:spTgt spid="1741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5" fill="hold" grpId="0" nodeType="clickEffect">
                                  <p:stCondLst>
                                    <p:cond delay="0"/>
                                  </p:stCondLst>
                                  <p:childTnLst>
                                    <p:set>
                                      <p:cBhvr>
                                        <p:cTn id="11" dur="1" fill="hold">
                                          <p:stCondLst>
                                            <p:cond delay="0"/>
                                          </p:stCondLst>
                                        </p:cTn>
                                        <p:tgtEl>
                                          <p:spTgt spid="17411"/>
                                        </p:tgtEl>
                                        <p:attrNameLst>
                                          <p:attrName>style.visibility</p:attrName>
                                        </p:attrNameLst>
                                      </p:cBhvr>
                                      <p:to>
                                        <p:strVal val="visible"/>
                                      </p:to>
                                    </p:set>
                                    <p:animEffect transition="in" filter="checkerboard(down)">
                                      <p:cBhvr>
                                        <p:cTn id="12" dur="500"/>
                                        <p:tgtEl>
                                          <p:spTgt spid="17411"/>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5" fill="hold" grpId="0" nodeType="clickEffect">
                                  <p:stCondLst>
                                    <p:cond delay="0"/>
                                  </p:stCondLst>
                                  <p:childTnLst>
                                    <p:set>
                                      <p:cBhvr>
                                        <p:cTn id="16" dur="1" fill="hold">
                                          <p:stCondLst>
                                            <p:cond delay="0"/>
                                          </p:stCondLst>
                                        </p:cTn>
                                        <p:tgtEl>
                                          <p:spTgt spid="17412"/>
                                        </p:tgtEl>
                                        <p:attrNameLst>
                                          <p:attrName>style.visibility</p:attrName>
                                        </p:attrNameLst>
                                      </p:cBhvr>
                                      <p:to>
                                        <p:strVal val="visible"/>
                                      </p:to>
                                    </p:set>
                                    <p:animEffect transition="in" filter="checkerboard(down)">
                                      <p:cBhvr>
                                        <p:cTn id="17" dur="500"/>
                                        <p:tgtEl>
                                          <p:spTgt spid="17412"/>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5" fill="hold" grpId="0" nodeType="clickEffect">
                                  <p:stCondLst>
                                    <p:cond delay="0"/>
                                  </p:stCondLst>
                                  <p:childTnLst>
                                    <p:set>
                                      <p:cBhvr>
                                        <p:cTn id="21" dur="1" fill="hold">
                                          <p:stCondLst>
                                            <p:cond delay="0"/>
                                          </p:stCondLst>
                                        </p:cTn>
                                        <p:tgtEl>
                                          <p:spTgt spid="17413"/>
                                        </p:tgtEl>
                                        <p:attrNameLst>
                                          <p:attrName>style.visibility</p:attrName>
                                        </p:attrNameLst>
                                      </p:cBhvr>
                                      <p:to>
                                        <p:strVal val="visible"/>
                                      </p:to>
                                    </p:set>
                                    <p:animEffect transition="in" filter="checkerboard(down)">
                                      <p:cBhvr>
                                        <p:cTn id="22" dur="500"/>
                                        <p:tgtEl>
                                          <p:spTgt spid="17413"/>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5" fill="hold" grpId="0" nodeType="clickEffect">
                                  <p:stCondLst>
                                    <p:cond delay="0"/>
                                  </p:stCondLst>
                                  <p:childTnLst>
                                    <p:set>
                                      <p:cBhvr>
                                        <p:cTn id="26" dur="1" fill="hold">
                                          <p:stCondLst>
                                            <p:cond delay="0"/>
                                          </p:stCondLst>
                                        </p:cTn>
                                        <p:tgtEl>
                                          <p:spTgt spid="17414"/>
                                        </p:tgtEl>
                                        <p:attrNameLst>
                                          <p:attrName>style.visibility</p:attrName>
                                        </p:attrNameLst>
                                      </p:cBhvr>
                                      <p:to>
                                        <p:strVal val="visible"/>
                                      </p:to>
                                    </p:set>
                                    <p:animEffect transition="in" filter="checkerboard(down)">
                                      <p:cBhvr>
                                        <p:cTn id="27" dur="500"/>
                                        <p:tgtEl>
                                          <p:spTgt spid="174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autoUpdateAnimBg="0"/>
      <p:bldP spid="17412" grpId="0" autoUpdateAnimBg="0"/>
      <p:bldP spid="17413" grpId="0" autoUpdateAnimBg="0"/>
      <p:bldP spid="1741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extBox 3"/>
          <p:cNvSpPr txBox="1"/>
          <p:nvPr/>
        </p:nvSpPr>
        <p:spPr>
          <a:xfrm>
            <a:off x="228600" y="304800"/>
            <a:ext cx="8610600" cy="830997"/>
          </a:xfrm>
          <a:prstGeom prst="rect">
            <a:avLst/>
          </a:prstGeom>
          <a:noFill/>
        </p:spPr>
        <p:txBody>
          <a:bodyPr wrap="square" rtlCol="0">
            <a:spAutoFit/>
          </a:bodyPr>
          <a:lstStyle/>
          <a:p>
            <a:pPr algn="ctr"/>
            <a:r>
              <a:rPr lang="en-US" sz="4800" b="1" dirty="0" smtClean="0">
                <a:solidFill>
                  <a:schemeClr val="bg1">
                    <a:lumMod val="75000"/>
                  </a:schemeClr>
                </a:solidFill>
                <a:latin typeface="Tempus Sans ITC" pitchFamily="82" charset="0"/>
              </a:rPr>
              <a:t>Engineering in Ancient China</a:t>
            </a:r>
            <a:endParaRPr lang="en-US" sz="4800" b="1" dirty="0">
              <a:solidFill>
                <a:schemeClr val="bg1">
                  <a:lumMod val="75000"/>
                </a:schemeClr>
              </a:solidFill>
              <a:latin typeface="Tempus Sans ITC" pitchFamily="82" charset="0"/>
            </a:endParaRPr>
          </a:p>
        </p:txBody>
      </p:sp>
      <p:pic>
        <p:nvPicPr>
          <p:cNvPr id="5" name="Engineering_an_Empire_-_China_1_5.wmv">
            <a:hlinkClick r:id="" action="ppaction://media"/>
          </p:cNvPr>
          <p:cNvPicPr>
            <a:picLocks noRot="1" noChangeAspect="1"/>
          </p:cNvPicPr>
          <p:nvPr>
            <a:videoFile r:link="rId1"/>
          </p:nvPr>
        </p:nvPicPr>
        <p:blipFill>
          <a:blip r:embed="rId4"/>
          <a:stretch>
            <a:fillRect/>
          </a:stretch>
        </p:blipFill>
        <p:spPr>
          <a:xfrm>
            <a:off x="685800" y="1447800"/>
            <a:ext cx="7819292" cy="441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692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886</TotalTime>
  <Words>505</Words>
  <Application>Microsoft PowerPoint</Application>
  <PresentationFormat>On-screen Show (4:3)</PresentationFormat>
  <Paragraphs>96</Paragraphs>
  <Slides>16</Slides>
  <Notes>16</Notes>
  <HiddenSlides>0</HiddenSlides>
  <MMClips>2</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Default Design</vt:lpstr>
      <vt:lpstr>Ancient China Qin and Han Dynasties </vt:lpstr>
      <vt:lpstr>Slide 2</vt:lpstr>
      <vt:lpstr>Slide 3</vt:lpstr>
      <vt:lpstr>Slide 4</vt:lpstr>
      <vt:lpstr>Important Dynasties</vt:lpstr>
      <vt:lpstr>Geography:</vt:lpstr>
      <vt:lpstr>Qin (Ch’in) Dynasty 221-206 BCE </vt:lpstr>
      <vt:lpstr>Geography:</vt:lpstr>
      <vt:lpstr> Han Dynasty  202BCE-220 CE  (Roman Times)</vt:lpstr>
      <vt:lpstr>Slide 10</vt:lpstr>
      <vt:lpstr>Slide 11</vt:lpstr>
      <vt:lpstr>Slide 12</vt:lpstr>
      <vt:lpstr>Slide 13</vt:lpstr>
      <vt:lpstr>Slide 14</vt:lpstr>
      <vt:lpstr>Slide 15</vt:lpstr>
      <vt:lpstr>Slide 16</vt:lpstr>
    </vt:vector>
  </TitlesOfParts>
  <Company>Federal Way Public Schools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Qin and Han China</dc:title>
  <dc:creator>Federal Way Public Schools</dc:creator>
  <cp:lastModifiedBy> </cp:lastModifiedBy>
  <cp:revision>36</cp:revision>
  <dcterms:created xsi:type="dcterms:W3CDTF">2007-09-28T18:06:21Z</dcterms:created>
  <dcterms:modified xsi:type="dcterms:W3CDTF">2010-11-07T22:22:22Z</dcterms:modified>
</cp:coreProperties>
</file>