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12"/>
  </p:notesMasterIdLst>
  <p:sldIdLst>
    <p:sldId id="316" r:id="rId2"/>
    <p:sldId id="293" r:id="rId3"/>
    <p:sldId id="294" r:id="rId4"/>
    <p:sldId id="295" r:id="rId5"/>
    <p:sldId id="296" r:id="rId6"/>
    <p:sldId id="317" r:id="rId7"/>
    <p:sldId id="297" r:id="rId8"/>
    <p:sldId id="318" r:id="rId9"/>
    <p:sldId id="319" r:id="rId10"/>
    <p:sldId id="320" r:id="rId11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2000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1pPr>
    <a:lvl2pPr marL="457200" algn="ctr" rtl="0" fontAlgn="base">
      <a:spcBef>
        <a:spcPct val="2000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2pPr>
    <a:lvl3pPr marL="914400" algn="ctr" rtl="0" fontAlgn="base">
      <a:spcBef>
        <a:spcPct val="2000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3pPr>
    <a:lvl4pPr marL="1371600" algn="ctr" rtl="0" fontAlgn="base">
      <a:spcBef>
        <a:spcPct val="2000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4pPr>
    <a:lvl5pPr marL="1828800" algn="ctr" rtl="0" fontAlgn="base">
      <a:spcBef>
        <a:spcPct val="2000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338" autoAdjust="0"/>
    <p:restoredTop sz="98487" autoAdjust="0"/>
  </p:normalViewPr>
  <p:slideViewPr>
    <p:cSldViewPr>
      <p:cViewPr varScale="1">
        <p:scale>
          <a:sx n="73" d="100"/>
          <a:sy n="73" d="100"/>
        </p:scale>
        <p:origin x="-72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9B977EF-38B0-4A16-85D4-0C12547149C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Times New Roman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Times New Roman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Times New Roman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Times New Roman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Times New Roman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0E5A92-5D69-4C03-919B-4B3334EDE3DE}" type="slidenum">
              <a:rPr lang="en-US"/>
              <a:pPr/>
              <a:t>1</a:t>
            </a:fld>
            <a:endParaRPr lang="en-US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781A13-69CD-49D4-9063-3E7BF712FA9F}" type="slidenum">
              <a:rPr lang="en-US"/>
              <a:pPr/>
              <a:t>2</a:t>
            </a:fld>
            <a:endParaRPr lang="en-US"/>
          </a:p>
        </p:txBody>
      </p:sp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35EC79-8D91-48FD-9E85-31B8AE0B3AB7}" type="slidenum">
              <a:rPr lang="en-US"/>
              <a:pPr/>
              <a:t>3</a:t>
            </a:fld>
            <a:endParaRPr lang="en-US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43568F-120B-454F-A08B-5F9A9A3689C4}" type="slidenum">
              <a:rPr lang="en-US"/>
              <a:pPr/>
              <a:t>4</a:t>
            </a:fld>
            <a:endParaRPr lang="en-US"/>
          </a:p>
        </p:txBody>
      </p:sp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3B2479-F165-4C3E-9683-22366B795157}" type="slidenum">
              <a:rPr lang="en-US"/>
              <a:pPr/>
              <a:t>5</a:t>
            </a:fld>
            <a:endParaRPr lang="en-US"/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3B2479-F165-4C3E-9683-22366B795157}" type="slidenum">
              <a:rPr lang="en-US"/>
              <a:pPr/>
              <a:t>6</a:t>
            </a:fld>
            <a:endParaRPr lang="en-US"/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86250A-FF3C-4D8C-8913-C1A97B919CD4}" type="slidenum">
              <a:rPr lang="en-US"/>
              <a:pPr/>
              <a:t>7</a:t>
            </a:fld>
            <a:endParaRPr lang="en-US"/>
          </a:p>
        </p:txBody>
      </p:sp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98158-1E4D-44C8-BBFD-A0A145435BF9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98158-1E4D-44C8-BBFD-A0A145435BF9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977EF-38B0-4A16-85D4-0C12547149C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52600" y="990600"/>
            <a:ext cx="6400800" cy="2514600"/>
          </a:xfrm>
          <a:ln w="76200" cmpd="tri"/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886200"/>
            <a:ext cx="6400800" cy="1752600"/>
          </a:xfrm>
          <a:ln w="6350"/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914400" y="6400800"/>
            <a:ext cx="1905000" cy="457200"/>
          </a:xfrm>
        </p:spPr>
        <p:txBody>
          <a:bodyPr anchorCtr="0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505200" y="6400800"/>
            <a:ext cx="2895600" cy="457200"/>
          </a:xfrm>
        </p:spPr>
        <p:txBody>
          <a:bodyPr anchorCtr="0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 anchorCtr="0"/>
          <a:lstStyle>
            <a:lvl1pPr>
              <a:defRPr/>
            </a:lvl1pPr>
          </a:lstStyle>
          <a:p>
            <a:fld id="{4E5F68F7-980D-41F2-954C-AD5C46AEC9EB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8199" name="Group 7"/>
          <p:cNvGrpSpPr>
            <a:grpSpLocks/>
          </p:cNvGrpSpPr>
          <p:nvPr/>
        </p:nvGrpSpPr>
        <p:grpSpPr bwMode="auto">
          <a:xfrm>
            <a:off x="0" y="0"/>
            <a:ext cx="6362700" cy="6858000"/>
            <a:chOff x="0" y="0"/>
            <a:chExt cx="4008" cy="4320"/>
          </a:xfrm>
        </p:grpSpPr>
        <p:pic>
          <p:nvPicPr>
            <p:cNvPr id="8200" name="Picture 8" descr="Expbanna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invGray">
            <a:xfrm>
              <a:off x="0" y="0"/>
              <a:ext cx="432" cy="4320"/>
            </a:xfrm>
            <a:prstGeom prst="rect">
              <a:avLst/>
            </a:prstGeom>
            <a:noFill/>
          </p:spPr>
        </p:pic>
        <p:pic>
          <p:nvPicPr>
            <p:cNvPr id="8201" name="Picture 9" descr="EXPHORSA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08" y="3600"/>
              <a:ext cx="1800" cy="60"/>
            </a:xfrm>
            <a:prstGeom prst="rect">
              <a:avLst/>
            </a:prstGeom>
            <a:noFill/>
          </p:spPr>
        </p:pic>
      </p:grpSp>
      <p:pic>
        <p:nvPicPr>
          <p:cNvPr id="8202" name="Picture 10" descr="EXPHORS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81200" y="3657600"/>
            <a:ext cx="5715000" cy="95250"/>
          </a:xfrm>
          <a:prstGeom prst="rect">
            <a:avLst/>
          </a:prstGeom>
          <a:noFill/>
        </p:spPr>
      </p:pic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6E714E-B486-49DF-860D-8F26D5A1833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7E2BAD-B30B-4485-8F93-027C32006E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2038" y="1766888"/>
            <a:ext cx="3808412" cy="4113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2850" y="1766888"/>
            <a:ext cx="3808413" cy="4113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02D07C-9CE5-4CB1-822E-E2E4B6BE4B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6754DE-5872-4B04-9D30-AAE7F942AAD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C925AC-B0E9-4C36-9BAB-88E83DD1761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776471-F021-4F41-942A-D958FB3D2C0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ACE767-0D98-4A93-96D7-C8644825452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5CB7C3-3110-4248-9B87-31A0DC822C6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6A1338-4505-4CC3-8B39-F9FA762870A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100" y="381000"/>
            <a:ext cx="1943100" cy="5499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2038" y="381000"/>
            <a:ext cx="5681662" cy="5499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BDE3BC-4D20-4666-8E91-4221131D142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62038" y="1766888"/>
            <a:ext cx="3808412" cy="4113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5022850" y="1766888"/>
            <a:ext cx="3808413" cy="4113212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29000" y="64008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CF1172F-7F51-42A7-AC67-D599338296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1062038" y="1766888"/>
            <a:ext cx="3808412" cy="4113212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2850" y="1766888"/>
            <a:ext cx="3808413" cy="4113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29000" y="64008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8964796-83FA-4706-95CC-CE0625D1AE4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62038" y="1766888"/>
            <a:ext cx="3808412" cy="4113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022850" y="1766888"/>
            <a:ext cx="3808413" cy="4113212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29000" y="64008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8FBD947-226F-4D91-8343-30BA7134BD8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xpbanna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invGray">
          <a:xfrm>
            <a:off x="0" y="0"/>
            <a:ext cx="685800" cy="6858000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81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>
                <a:solidFill>
                  <a:schemeClr val="tx2"/>
                </a:solidFill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solidFill>
                  <a:schemeClr val="tx2"/>
                </a:solidFill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solidFill>
                  <a:schemeClr val="tx2"/>
                </a:solidFill>
                <a:latin typeface="Arial" charset="0"/>
              </a:defRPr>
            </a:lvl1pPr>
          </a:lstStyle>
          <a:p>
            <a:fld id="{12C0B1CF-C945-4DAF-B918-6B7FE892A783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7175" name="Picture 7" descr="EXPHORSA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1066800" y="1574800"/>
            <a:ext cx="7772400" cy="130175"/>
          </a:xfrm>
          <a:prstGeom prst="rect">
            <a:avLst/>
          </a:prstGeom>
          <a:noFill/>
        </p:spPr>
      </p:pic>
      <p:sp>
        <p:nvSpPr>
          <p:cNvPr id="7176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2038" y="1766888"/>
            <a:ext cx="7769225" cy="411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</p:sldLayoutIdLst>
  <p:transition>
    <p:random/>
  </p:transition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Blip>
          <a:blip r:embed="rId19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Blip>
          <a:blip r:embed="rId20"/>
        </a:buBlip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Alex\Desktop\Medieval_Europe_Religion_In_Medieval_Europe.wmv" TargetMode="Externa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072066" y="214290"/>
            <a:ext cx="4071934" cy="3143272"/>
          </a:xfrm>
        </p:spPr>
        <p:txBody>
          <a:bodyPr/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bertus Extra Bold" pitchFamily="34" charset="0"/>
              </a:rPr>
              <a:t>The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bertus Extra Bold" pitchFamily="34" charset="0"/>
              </a:rPr>
              <a:t>Role of the Roman Catholic Church in the </a:t>
            </a:r>
            <a:b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bertus Extra Bold" pitchFamily="34" charset="0"/>
              </a:rPr>
            </a:b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bertus Extra Bold" pitchFamily="34" charset="0"/>
              </a:rPr>
              <a:t>Middle Ages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1142976" y="3714752"/>
            <a:ext cx="7358114" cy="201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smtClean="0"/>
              <a:t>Aim: </a:t>
            </a:r>
            <a:r>
              <a:rPr lang="en-US" dirty="0"/>
              <a:t>What group had the social, political and economic power in the Middle Ages</a:t>
            </a:r>
            <a:r>
              <a:rPr lang="en-US" dirty="0" smtClean="0"/>
              <a:t>?</a:t>
            </a:r>
            <a:br>
              <a:rPr lang="en-US" dirty="0" smtClean="0"/>
            </a:br>
            <a:r>
              <a:rPr lang="en-US" dirty="0" smtClean="0"/>
              <a:t>    </a:t>
            </a:r>
            <a:endParaRPr lang="en-US" dirty="0" smtClean="0"/>
          </a:p>
          <a:p>
            <a:pPr algn="l"/>
            <a:r>
              <a:rPr lang="en-US" b="1" dirty="0" smtClean="0"/>
              <a:t>Do </a:t>
            </a:r>
            <a:r>
              <a:rPr lang="en-US" b="1" dirty="0" smtClean="0"/>
              <a:t>Now</a:t>
            </a:r>
            <a:r>
              <a:rPr lang="en-US" b="1" dirty="0" smtClean="0"/>
              <a:t>: </a:t>
            </a:r>
            <a:r>
              <a:rPr lang="en-US" dirty="0" smtClean="0"/>
              <a:t>Based upon the Feudal system social pyramid what group had the most power in Medieval Europe?</a:t>
            </a:r>
            <a:endParaRPr lang="en-US" dirty="0"/>
          </a:p>
        </p:txBody>
      </p:sp>
      <p:pic>
        <p:nvPicPr>
          <p:cNvPr id="1495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214290"/>
            <a:ext cx="4317682" cy="3143272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Role of Church in Middle Ages</a:t>
            </a:r>
          </a:p>
        </p:txBody>
      </p:sp>
      <p:sp>
        <p:nvSpPr>
          <p:cNvPr id="8602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Never was there a time when the Church was so powerful in </a:t>
            </a:r>
            <a:r>
              <a:rPr lang="en-US" dirty="0">
                <a:solidFill>
                  <a:schemeClr val="hlink"/>
                </a:solidFill>
              </a:rPr>
              <a:t>Western Civilization</a:t>
            </a:r>
            <a:r>
              <a:rPr lang="en-US" dirty="0"/>
              <a:t>.</a:t>
            </a:r>
          </a:p>
          <a:p>
            <a:pPr>
              <a:lnSpc>
                <a:spcPct val="90000"/>
              </a:lnSpc>
            </a:pPr>
            <a:r>
              <a:rPr lang="en-US" dirty="0"/>
              <a:t>The Church was led by popes. Priests and nuns </a:t>
            </a:r>
            <a:r>
              <a:rPr lang="en-US" dirty="0" smtClean="0"/>
              <a:t>converted and </a:t>
            </a:r>
            <a:r>
              <a:rPr lang="en-US" dirty="0"/>
              <a:t>gave care to </a:t>
            </a:r>
            <a:r>
              <a:rPr lang="en-US" dirty="0" smtClean="0"/>
              <a:t>the people.</a:t>
            </a:r>
            <a:endParaRPr lang="en-US" dirty="0"/>
          </a:p>
        </p:txBody>
      </p:sp>
      <p:pic>
        <p:nvPicPr>
          <p:cNvPr id="86022" name="Picture 6" descr="4Ev-Trier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071538" y="1785926"/>
            <a:ext cx="3214710" cy="4851084"/>
          </a:xfrm>
          <a:noFill/>
          <a:ln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Role of Church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dirty="0"/>
              <a:t>Monks were spiritual leaders (obviously)</a:t>
            </a:r>
          </a:p>
          <a:p>
            <a:r>
              <a:rPr lang="en-US" dirty="0"/>
              <a:t>They lived in monasteries that acted like trade schools and YMCAs </a:t>
            </a:r>
          </a:p>
        </p:txBody>
      </p:sp>
      <p:pic>
        <p:nvPicPr>
          <p:cNvPr id="87046" name="Picture 6" descr="monkmidages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286380" y="1857364"/>
            <a:ext cx="3225797" cy="4839628"/>
          </a:xfrm>
          <a:noFill/>
          <a:ln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71538" y="0"/>
            <a:ext cx="7772400" cy="714396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Role of Church</a:t>
            </a:r>
          </a:p>
        </p:txBody>
      </p:sp>
      <p:sp>
        <p:nvSpPr>
          <p:cNvPr id="8806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42910" y="4214818"/>
            <a:ext cx="5643602" cy="2071702"/>
          </a:xfrm>
        </p:spPr>
        <p:txBody>
          <a:bodyPr/>
          <a:lstStyle/>
          <a:p>
            <a:r>
              <a:rPr lang="en-US" sz="2800" b="1" dirty="0"/>
              <a:t>They spent years transcribing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the Bible (making illuminated manuscripts) </a:t>
            </a:r>
            <a:r>
              <a:rPr lang="en-US" sz="2800" b="1" dirty="0"/>
              <a:t>since the printing press wasn’t used in Europe yet.</a:t>
            </a:r>
          </a:p>
        </p:txBody>
      </p:sp>
      <p:pic>
        <p:nvPicPr>
          <p:cNvPr id="88070" name="Picture 6" descr="monk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285852" y="857232"/>
            <a:ext cx="3808412" cy="3384550"/>
          </a:xfrm>
          <a:noFill/>
          <a:ln/>
        </p:spPr>
      </p:pic>
      <p:pic>
        <p:nvPicPr>
          <p:cNvPr id="150528" name="Picture 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6446" y="2428868"/>
            <a:ext cx="3143272" cy="2665495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Churches and Cathedrals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during 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Middle Ages</a:t>
            </a:r>
          </a:p>
        </p:txBody>
      </p:sp>
      <p:pic>
        <p:nvPicPr>
          <p:cNvPr id="8909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3" y="1857364"/>
            <a:ext cx="4381531" cy="32861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857224" y="5286388"/>
            <a:ext cx="4429156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Notre Dame de Paris</a:t>
            </a:r>
          </a:p>
          <a:p>
            <a:r>
              <a:rPr lang="en-US" b="1" dirty="0" smtClean="0"/>
              <a:t>Started 1163 / Completed 1365</a:t>
            </a:r>
            <a:endParaRPr lang="en-US" b="1" dirty="0"/>
          </a:p>
        </p:txBody>
      </p:sp>
      <p:pic>
        <p:nvPicPr>
          <p:cNvPr id="89095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29256" y="2786058"/>
            <a:ext cx="3429000" cy="3238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5643570" y="2143116"/>
            <a:ext cx="2857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Gargoyles</a:t>
            </a:r>
            <a:endParaRPr lang="en-US" b="1" dirty="0"/>
          </a:p>
        </p:txBody>
      </p:sp>
      <p:pic>
        <p:nvPicPr>
          <p:cNvPr id="8909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901132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5357818" y="500042"/>
            <a:ext cx="32861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Gothic – Buildings (Churches) Reaching to Heaven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9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714844" y="0"/>
            <a:ext cx="44291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Chartres Cathedral</a:t>
            </a:r>
            <a:br>
              <a:rPr lang="en-US" b="1" dirty="0" smtClean="0"/>
            </a:br>
            <a:r>
              <a:rPr lang="en-US" b="1" dirty="0" smtClean="0"/>
              <a:t>Tours France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43570" y="642918"/>
            <a:ext cx="32147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Stain Glass Windows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15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1428736"/>
            <a:ext cx="3381375" cy="476250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15155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214290"/>
            <a:ext cx="4286280" cy="3169548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15155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57786" y="785794"/>
            <a:ext cx="3786214" cy="5604143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15155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28662" y="3500437"/>
            <a:ext cx="4286280" cy="3289765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1000"/>
                                        <p:tgtEl>
                                          <p:spTgt spid="1515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1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81000"/>
            <a:ext cx="7772400" cy="833422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Power of the Church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011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785786" y="1714488"/>
            <a:ext cx="3808413" cy="41132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Since there were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no </a:t>
            </a:r>
            <a:r>
              <a:rPr lang="en-US" dirty="0"/>
              <a:t>strong empires </a:t>
            </a:r>
            <a:br>
              <a:rPr lang="en-US" dirty="0"/>
            </a:br>
            <a:r>
              <a:rPr lang="en-US" dirty="0" smtClean="0"/>
              <a:t>or </a:t>
            </a:r>
            <a:r>
              <a:rPr lang="en-US" dirty="0"/>
              <a:t>kingdoms the Church was one organization that had respect and power.</a:t>
            </a:r>
          </a:p>
          <a:p>
            <a:pPr>
              <a:lnSpc>
                <a:spcPct val="90000"/>
              </a:lnSpc>
            </a:pPr>
            <a:r>
              <a:rPr lang="en-US" b="1" dirty="0" smtClean="0">
                <a:solidFill>
                  <a:srgbClr val="C00000"/>
                </a:solidFill>
              </a:rPr>
              <a:t>Popes/Church </a:t>
            </a:r>
            <a:r>
              <a:rPr lang="en-US" b="1" dirty="0">
                <a:solidFill>
                  <a:srgbClr val="C00000"/>
                </a:solidFill>
              </a:rPr>
              <a:t>were more powerful than kings</a:t>
            </a:r>
            <a:r>
              <a:rPr lang="en-US" dirty="0">
                <a:solidFill>
                  <a:srgbClr val="C00000"/>
                </a:solidFill>
              </a:rPr>
              <a:t>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57752" y="5929330"/>
            <a:ext cx="3571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Pope Gregory 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0120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2" y="2000240"/>
            <a:ext cx="4782213" cy="3857652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0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0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0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0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0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0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428728" y="142852"/>
            <a:ext cx="7215238" cy="747713"/>
          </a:xfrm>
        </p:spPr>
        <p:txBody>
          <a:bodyPr/>
          <a:lstStyle/>
          <a:p>
            <a:r>
              <a:rPr lang="en-US" dirty="0"/>
              <a:t>During Middle Ages	</a:t>
            </a:r>
          </a:p>
        </p:txBody>
      </p:sp>
      <p:sp useBgFill="1"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7224" y="857232"/>
            <a:ext cx="4300542" cy="45307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Dispute over use of </a:t>
            </a:r>
            <a:r>
              <a:rPr lang="en-US" sz="2400" b="1" i="1" dirty="0">
                <a:solidFill>
                  <a:srgbClr val="CC0000"/>
                </a:solidFill>
              </a:rPr>
              <a:t>icons (Holy Images)</a:t>
            </a:r>
            <a:r>
              <a:rPr lang="en-US" sz="2400" dirty="0">
                <a:solidFill>
                  <a:srgbClr val="CC0000"/>
                </a:solidFill>
              </a:rPr>
              <a:t> </a:t>
            </a:r>
            <a:r>
              <a:rPr lang="en-US" sz="2400" dirty="0">
                <a:solidFill>
                  <a:schemeClr val="tx2"/>
                </a:solidFill>
              </a:rPr>
              <a:t>contributed to split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Byzantine Emperor outlawed prayer to icons</a:t>
            </a:r>
          </a:p>
          <a:p>
            <a:pPr>
              <a:lnSpc>
                <a:spcPct val="90000"/>
              </a:lnSpc>
            </a:pPr>
            <a:r>
              <a:rPr lang="en-US" sz="2400" b="1" i="1" dirty="0"/>
              <a:t>Two branches of Christianity grew further apart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1054 provoked a permanent split between Byzantine, Eastern (Greek) Orthodox and Roman Catholic Church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Iconoclasm – The breaking of images; religious controversy of the 8</a:t>
            </a:r>
            <a:r>
              <a:rPr lang="en-US" sz="2400" baseline="30000" dirty="0"/>
              <a:t>th</a:t>
            </a:r>
            <a:r>
              <a:rPr lang="en-US" sz="2400" dirty="0"/>
              <a:t> c. Byzantine emperor attempted, but failed to suppress icon </a:t>
            </a:r>
            <a:r>
              <a:rPr lang="en-US" sz="2400" dirty="0" smtClean="0"/>
              <a:t>worship</a:t>
            </a: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1071546"/>
            <a:ext cx="3766992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285728"/>
            <a:ext cx="9815513" cy="1268456"/>
          </a:xfrm>
        </p:spPr>
        <p:txBody>
          <a:bodyPr/>
          <a:lstStyle/>
          <a:p>
            <a:pPr algn="ctr"/>
            <a:r>
              <a:rPr lang="en-US" sz="2800" b="1" dirty="0">
                <a:solidFill>
                  <a:schemeClr val="hlink"/>
                </a:solidFill>
                <a:latin typeface="Univers 45 Light" pitchFamily="34" charset="0"/>
              </a:rPr>
              <a:t>CHRISTIANS </a:t>
            </a:r>
            <a:r>
              <a:rPr lang="en-US" sz="2800" b="1" dirty="0" smtClean="0">
                <a:solidFill>
                  <a:schemeClr val="hlink"/>
                </a:solidFill>
                <a:latin typeface="Univers 45 Light" pitchFamily="34" charset="0"/>
              </a:rPr>
              <a:t/>
            </a:r>
            <a:br>
              <a:rPr lang="en-US" sz="2800" b="1" dirty="0" smtClean="0">
                <a:solidFill>
                  <a:schemeClr val="hlink"/>
                </a:solidFill>
                <a:latin typeface="Univers 45 Light" pitchFamily="34" charset="0"/>
              </a:rPr>
            </a:br>
            <a:r>
              <a:rPr lang="en-US" sz="2800" b="1" dirty="0" smtClean="0">
                <a:solidFill>
                  <a:schemeClr val="hlink"/>
                </a:solidFill>
                <a:latin typeface="Univers 45 Light" pitchFamily="34" charset="0"/>
              </a:rPr>
              <a:t>BUT </a:t>
            </a:r>
            <a:r>
              <a:rPr lang="en-US" sz="2800" b="1" dirty="0">
                <a:solidFill>
                  <a:schemeClr val="hlink"/>
                </a:solidFill>
                <a:latin typeface="Univers 45 Light" pitchFamily="34" charset="0"/>
              </a:rPr>
              <a:t>DIFFERENCES DIVIDED</a:t>
            </a:r>
            <a:r>
              <a:rPr lang="en-US" sz="2800" b="1" dirty="0" smtClean="0">
                <a:solidFill>
                  <a:schemeClr val="hlink"/>
                </a:solidFill>
                <a:latin typeface="Univers 45 Light" pitchFamily="34" charset="0"/>
              </a:rPr>
              <a:t>!!!</a:t>
            </a:r>
            <a:r>
              <a:rPr lang="en-US" sz="3600" b="1" dirty="0" smtClean="0">
                <a:solidFill>
                  <a:schemeClr val="hlink"/>
                </a:solidFill>
                <a:latin typeface="Univers 45 Light" pitchFamily="34" charset="0"/>
              </a:rPr>
              <a:t/>
            </a:r>
            <a:br>
              <a:rPr lang="en-US" sz="3600" b="1" dirty="0" smtClean="0">
                <a:solidFill>
                  <a:schemeClr val="hlink"/>
                </a:solidFill>
                <a:latin typeface="Univers 45 Light" pitchFamily="34" charset="0"/>
              </a:rPr>
            </a:br>
            <a:r>
              <a:rPr lang="en-US" sz="3200" b="1" dirty="0" smtClean="0">
                <a:latin typeface="Univers 45 Light" pitchFamily="34" charset="0"/>
              </a:rPr>
              <a:t>Divisions </a:t>
            </a:r>
            <a:r>
              <a:rPr lang="en-US" sz="3200" b="1" dirty="0">
                <a:latin typeface="Univers 45 Light" pitchFamily="34" charset="0"/>
              </a:rPr>
              <a:t>in the Church</a:t>
            </a:r>
            <a:endParaRPr lang="en-US" sz="3600" b="1" dirty="0">
              <a:latin typeface="Univers 45 Light" pitchFamily="34" charset="0"/>
            </a:endParaRPr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714348" y="1714488"/>
            <a:ext cx="3000396" cy="4530725"/>
          </a:xfrm>
        </p:spPr>
        <p:txBody>
          <a:bodyPr/>
          <a:lstStyle/>
          <a:p>
            <a:r>
              <a:rPr lang="en-US" dirty="0"/>
              <a:t>West</a:t>
            </a:r>
          </a:p>
          <a:p>
            <a:r>
              <a:rPr lang="en-US" dirty="0"/>
              <a:t>Pope in Rome</a:t>
            </a:r>
          </a:p>
          <a:p>
            <a:r>
              <a:rPr lang="en-US" dirty="0"/>
              <a:t>Latin </a:t>
            </a:r>
            <a:r>
              <a:rPr lang="en-US" dirty="0" smtClean="0"/>
              <a:t>Language</a:t>
            </a:r>
          </a:p>
          <a:p>
            <a:r>
              <a:rPr lang="en-US" dirty="0" smtClean="0"/>
              <a:t>Clergy Not Married</a:t>
            </a:r>
            <a:endParaRPr lang="en-US" dirty="0"/>
          </a:p>
          <a:p>
            <a:r>
              <a:rPr lang="en-US" dirty="0"/>
              <a:t>Most important holy day Christmas</a:t>
            </a:r>
          </a:p>
          <a:p>
            <a:endParaRPr lang="en-US" dirty="0"/>
          </a:p>
        </p:txBody>
      </p:sp>
      <p:sp>
        <p:nvSpPr>
          <p:cNvPr id="13316" name="Rectangle 1028"/>
          <p:cNvSpPr>
            <a:spLocks noGrp="1" noChangeArrowheads="1"/>
          </p:cNvSpPr>
          <p:nvPr>
            <p:ph type="body" sz="half" idx="2"/>
          </p:nvPr>
        </p:nvSpPr>
        <p:spPr>
          <a:xfrm>
            <a:off x="5929322" y="1714488"/>
            <a:ext cx="2962268" cy="45307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East, </a:t>
            </a:r>
            <a:r>
              <a:rPr lang="en-US" sz="2400" dirty="0"/>
              <a:t>Constantinople</a:t>
            </a:r>
          </a:p>
          <a:p>
            <a:pPr>
              <a:lnSpc>
                <a:spcPct val="90000"/>
              </a:lnSpc>
            </a:pPr>
            <a:r>
              <a:rPr lang="en-US" b="1" i="1" dirty="0">
                <a:solidFill>
                  <a:schemeClr val="tx2"/>
                </a:solidFill>
              </a:rPr>
              <a:t>Patriarch in the Byzantine-rejected Pope’s authority</a:t>
            </a:r>
          </a:p>
          <a:p>
            <a:pPr>
              <a:lnSpc>
                <a:spcPct val="90000"/>
              </a:lnSpc>
            </a:pPr>
            <a:r>
              <a:rPr lang="en-US" dirty="0"/>
              <a:t>Clergy could marry</a:t>
            </a:r>
          </a:p>
          <a:p>
            <a:pPr>
              <a:lnSpc>
                <a:spcPct val="90000"/>
              </a:lnSpc>
            </a:pPr>
            <a:r>
              <a:rPr lang="en-US" dirty="0"/>
              <a:t>Greek Language</a:t>
            </a:r>
          </a:p>
          <a:p>
            <a:pPr>
              <a:lnSpc>
                <a:spcPct val="90000"/>
              </a:lnSpc>
            </a:pPr>
            <a:r>
              <a:rPr lang="en-US" dirty="0"/>
              <a:t>Most important holy day Easter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2071678"/>
            <a:ext cx="2481531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33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3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3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edieval_Europe_Religion_In_Medieval_Europe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000100" y="571480"/>
            <a:ext cx="7709808" cy="4357718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76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xpedition">
  <a:themeElements>
    <a:clrScheme name="Expedition 2">
      <a:dk1>
        <a:srgbClr val="000000"/>
      </a:dk1>
      <a:lt1>
        <a:srgbClr val="FFFFFF"/>
      </a:lt1>
      <a:dk2>
        <a:srgbClr val="482400"/>
      </a:dk2>
      <a:lt2>
        <a:srgbClr val="808080"/>
      </a:lt2>
      <a:accent1>
        <a:srgbClr val="DFD6C3"/>
      </a:accent1>
      <a:accent2>
        <a:srgbClr val="D69B80"/>
      </a:accent2>
      <a:accent3>
        <a:srgbClr val="FFFFFF"/>
      </a:accent3>
      <a:accent4>
        <a:srgbClr val="000000"/>
      </a:accent4>
      <a:accent5>
        <a:srgbClr val="ECE8DE"/>
      </a:accent5>
      <a:accent6>
        <a:srgbClr val="C28C73"/>
      </a:accent6>
      <a:hlink>
        <a:srgbClr val="993300"/>
      </a:hlink>
      <a:folHlink>
        <a:srgbClr val="666600"/>
      </a:folHlink>
    </a:clrScheme>
    <a:fontScheme name="Expedition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cs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cs typeface="Times New Roman" charset="0"/>
          </a:defRPr>
        </a:defPPr>
      </a:lstStyle>
    </a:lnDef>
  </a:objectDefaults>
  <a:extraClrSchemeLst>
    <a:extraClrScheme>
      <a:clrScheme name="Expedition 1">
        <a:dk1>
          <a:srgbClr val="000000"/>
        </a:dk1>
        <a:lt1>
          <a:srgbClr val="A7947B"/>
        </a:lt1>
        <a:dk2>
          <a:srgbClr val="482400"/>
        </a:dk2>
        <a:lt2>
          <a:srgbClr val="808080"/>
        </a:lt2>
        <a:accent1>
          <a:srgbClr val="DFD6C3"/>
        </a:accent1>
        <a:accent2>
          <a:srgbClr val="D69B80"/>
        </a:accent2>
        <a:accent3>
          <a:srgbClr val="D0C8BF"/>
        </a:accent3>
        <a:accent4>
          <a:srgbClr val="000000"/>
        </a:accent4>
        <a:accent5>
          <a:srgbClr val="ECE8DE"/>
        </a:accent5>
        <a:accent6>
          <a:srgbClr val="C28C73"/>
        </a:accent6>
        <a:hlink>
          <a:srgbClr val="993300"/>
        </a:hlink>
        <a:folHlink>
          <a:srgbClr val="66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edition 2">
        <a:dk1>
          <a:srgbClr val="000000"/>
        </a:dk1>
        <a:lt1>
          <a:srgbClr val="FFFFFF"/>
        </a:lt1>
        <a:dk2>
          <a:srgbClr val="482400"/>
        </a:dk2>
        <a:lt2>
          <a:srgbClr val="808080"/>
        </a:lt2>
        <a:accent1>
          <a:srgbClr val="DFD6C3"/>
        </a:accent1>
        <a:accent2>
          <a:srgbClr val="D69B80"/>
        </a:accent2>
        <a:accent3>
          <a:srgbClr val="FFFFFF"/>
        </a:accent3>
        <a:accent4>
          <a:srgbClr val="000000"/>
        </a:accent4>
        <a:accent5>
          <a:srgbClr val="ECE8DE"/>
        </a:accent5>
        <a:accent6>
          <a:srgbClr val="C28C73"/>
        </a:accent6>
        <a:hlink>
          <a:srgbClr val="993300"/>
        </a:hlink>
        <a:folHlink>
          <a:srgbClr val="66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editio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edition 4">
        <a:dk1>
          <a:srgbClr val="000000"/>
        </a:dk1>
        <a:lt1>
          <a:srgbClr val="9D7643"/>
        </a:lt1>
        <a:dk2>
          <a:srgbClr val="FFFFFF"/>
        </a:dk2>
        <a:lt2>
          <a:srgbClr val="554025"/>
        </a:lt2>
        <a:accent1>
          <a:srgbClr val="CAA966"/>
        </a:accent1>
        <a:accent2>
          <a:srgbClr val="8488AC"/>
        </a:accent2>
        <a:accent3>
          <a:srgbClr val="CCBDB0"/>
        </a:accent3>
        <a:accent4>
          <a:srgbClr val="000000"/>
        </a:accent4>
        <a:accent5>
          <a:srgbClr val="E1D1B8"/>
        </a:accent5>
        <a:accent6>
          <a:srgbClr val="777B9B"/>
        </a:accent6>
        <a:hlink>
          <a:srgbClr val="993300"/>
        </a:hlink>
        <a:folHlink>
          <a:srgbClr val="66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Designs\Expedition.pot</Template>
  <TotalTime>5206</TotalTime>
  <Words>243</Words>
  <Application>Microsoft Office PowerPoint</Application>
  <PresentationFormat>On-screen Show (4:3)</PresentationFormat>
  <Paragraphs>49</Paragraphs>
  <Slides>10</Slides>
  <Notes>10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Expedition</vt:lpstr>
      <vt:lpstr>The Role of the Roman Catholic Church in the  Middle Ages</vt:lpstr>
      <vt:lpstr>Role of Church in Middle Ages</vt:lpstr>
      <vt:lpstr>Role of Church</vt:lpstr>
      <vt:lpstr>Role of Church</vt:lpstr>
      <vt:lpstr>Churches and Cathedrals  during the Middle Ages</vt:lpstr>
      <vt:lpstr>Slide 6</vt:lpstr>
      <vt:lpstr>Power of the Church</vt:lpstr>
      <vt:lpstr>During Middle Ages </vt:lpstr>
      <vt:lpstr>CHRISTIANS  BUT DIFFERENCES DIVIDED!!! Divisions in the Church</vt:lpstr>
      <vt:lpstr>Slide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 </cp:lastModifiedBy>
  <cp:revision>41</cp:revision>
  <dcterms:created xsi:type="dcterms:W3CDTF">1601-01-01T00:00:00Z</dcterms:created>
  <dcterms:modified xsi:type="dcterms:W3CDTF">2011-01-01T16:20:48Z</dcterms:modified>
</cp:coreProperties>
</file>