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3" r:id="rId2"/>
    <p:sldId id="298" r:id="rId3"/>
    <p:sldId id="296" r:id="rId4"/>
    <p:sldId id="299" r:id="rId5"/>
    <p:sldId id="284" r:id="rId6"/>
    <p:sldId id="285" r:id="rId7"/>
    <p:sldId id="286" r:id="rId8"/>
    <p:sldId id="297" r:id="rId9"/>
    <p:sldId id="292" r:id="rId10"/>
    <p:sldId id="287" r:id="rId11"/>
  </p:sldIdLst>
  <p:sldSz cx="9144000" cy="6858000" type="screen4x3"/>
  <p:notesSz cx="6858000" cy="9144000"/>
  <p:custDataLst>
    <p:tags r:id="rId13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95C37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04" autoAdjust="0"/>
    <p:restoredTop sz="86207" autoAdjust="0"/>
  </p:normalViewPr>
  <p:slideViewPr>
    <p:cSldViewPr>
      <p:cViewPr varScale="1">
        <p:scale>
          <a:sx n="63" d="100"/>
          <a:sy n="63" d="100"/>
        </p:scale>
        <p:origin x="-8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29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2244B3-309A-42BA-8780-960E6E7BCE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704528-6CBF-494C-8807-CBDD29990408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2244B3-309A-42BA-8780-960E6E7BCE8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2244B3-309A-42BA-8780-960E6E7BCE8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2244B3-309A-42BA-8780-960E6E7BCE8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B96425C-0EF0-46CD-9E65-AAC6413BB48B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65900A0-2CC3-4960-A5CE-6721C417B225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BD4377-14DF-49DB-99B0-965C7E6952B4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2244B3-309A-42BA-8780-960E6E7BCE8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0E22F1-FC65-47C1-8032-CC719B6F12C7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91D891-C7DA-4B8F-9A31-424A8A993FB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B159AD-198C-43EF-BDC8-C7BCAD98C8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2823B-1817-46EF-AA34-F905DCEFB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184198-811D-4AEE-9D8B-C66DE97279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489032-775D-4510-AE2B-744F0EEFA9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1D474-17CB-4116-A55E-84F1525104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F88B4-57A6-4647-B70E-38DC3B0038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EBC620-5011-4C73-A4DD-8DC27E6530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FA845-AEFA-4F48-B2A3-8855C60DF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06918F-ED6B-474E-B424-2475437C74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62F99-6DD7-4273-80B9-A18E310AE4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42BBA-1139-44C1-B341-17AEC1AAE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C763-8E85-4411-A1C4-EE01878A75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028D79-3F3C-4D2B-BEA6-A045BA4813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904E932-A525-431E-A2CB-AAD2A2A4A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Documents%20and%20Settings\Alex\Desktop\10_5.wmv" TargetMode="Externa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French Revolution </a:t>
            </a:r>
          </a:p>
        </p:txBody>
      </p:sp>
      <p:pic>
        <p:nvPicPr>
          <p:cNvPr id="2052" name="Picture 5" descr="biglibert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066800"/>
            <a:ext cx="5219700" cy="40995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228600" y="990600"/>
            <a:ext cx="33528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dirty="0" smtClean="0"/>
              <a:t>AIM: What were the phases of the French Revolution?</a:t>
            </a:r>
          </a:p>
          <a:p>
            <a:endParaRPr lang="en-US" sz="2400" b="1" dirty="0"/>
          </a:p>
          <a:p>
            <a:r>
              <a:rPr lang="en-US" sz="3200" b="1" dirty="0" smtClean="0"/>
              <a:t>Do Now: Is a revolution always violent?</a:t>
            </a:r>
            <a:endParaRPr lang="en-US" sz="3200" b="1" dirty="0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3733800" y="4495800"/>
            <a:ext cx="5181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"Liberty Leading the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People“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 </a:t>
            </a:r>
            <a:r>
              <a:rPr lang="en-US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charset="0"/>
              </a:rPr>
              <a:t>(Eugene Delacroix, 1830).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Rectangle 1"/>
          <p:cNvSpPr/>
          <p:nvPr/>
        </p:nvSpPr>
        <p:spPr>
          <a:xfrm>
            <a:off x="990600" y="228600"/>
            <a:ext cx="75953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</a:rPr>
              <a:t>Is a revolution always violent?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4572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Revolution </a:t>
            </a:r>
            <a:endParaRPr lang="en-US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733800"/>
            <a:ext cx="5486400" cy="1815882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forcible overthrow of a government or social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order in favor of a new </a:t>
            </a:r>
            <a:b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(usually violent)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81400" y="762000"/>
            <a:ext cx="5334000" cy="2246769"/>
          </a:xfrm>
          <a:prstGeom prst="rect">
            <a:avLst/>
          </a:prstGeom>
          <a:noFill/>
          <a:ln w="38100">
            <a:solidFill>
              <a:schemeClr val="tx1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dramatic and wide-reaching change in the way something works or is organized or in people's ideas about it. (Usually non-violent)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066800"/>
            <a:ext cx="358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Neolithic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Scientific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Commercial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Industrial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Information Revolution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867400" y="3733800"/>
            <a:ext cx="3276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400" dirty="0" smtClean="0"/>
              <a:t> American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French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 Russian Revolution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/>
              <a:t> </a:t>
            </a:r>
            <a:r>
              <a:rPr lang="en-US" sz="2400" dirty="0" smtClean="0"/>
              <a:t>Velvet Revolution</a:t>
            </a:r>
          </a:p>
          <a:p>
            <a:endParaRPr lang="en-US" sz="2400" dirty="0"/>
          </a:p>
        </p:txBody>
      </p:sp>
      <p:pic>
        <p:nvPicPr>
          <p:cNvPr id="8" name="Picture 7" descr="Soldier_move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048000"/>
            <a:ext cx="9144000" cy="838200"/>
          </a:xfrm>
          <a:prstGeom prst="rect">
            <a:avLst/>
          </a:prstGeom>
        </p:spPr>
      </p:pic>
      <p:pic>
        <p:nvPicPr>
          <p:cNvPr id="9" name="Picture 8" descr="Musketeer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14800" y="3810000"/>
            <a:ext cx="1647825" cy="1721062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62484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afterEffect">
                                  <p:stCondLst>
                                    <p:cond delay="5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0_5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609600" y="457200"/>
            <a:ext cx="7848600" cy="4267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8600" y="4953000"/>
            <a:ext cx="8458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French Revolution – 3 Stages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1</a:t>
            </a:r>
            <a:r>
              <a:rPr lang="en-US" baseline="30000" dirty="0" smtClean="0">
                <a:solidFill>
                  <a:schemeClr val="bg1"/>
                </a:solidFill>
              </a:rPr>
              <a:t>st</a:t>
            </a:r>
            <a:r>
              <a:rPr lang="en-US" dirty="0" smtClean="0">
                <a:solidFill>
                  <a:schemeClr val="bg1"/>
                </a:solidFill>
              </a:rPr>
              <a:t> Stage -  Estates General Meets, Municipal </a:t>
            </a:r>
            <a:r>
              <a:rPr lang="en-US" dirty="0" err="1" smtClean="0">
                <a:solidFill>
                  <a:schemeClr val="bg1"/>
                </a:solidFill>
              </a:rPr>
              <a:t>Gov’t</a:t>
            </a:r>
            <a:r>
              <a:rPr lang="en-US" dirty="0" smtClean="0">
                <a:solidFill>
                  <a:schemeClr val="bg1"/>
                </a:solidFill>
              </a:rPr>
              <a:t>, Storming of Bastille Prison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2</a:t>
            </a:r>
            <a:r>
              <a:rPr lang="en-US" baseline="30000" dirty="0" smtClean="0">
                <a:solidFill>
                  <a:schemeClr val="bg1"/>
                </a:solidFill>
              </a:rPr>
              <a:t>nd</a:t>
            </a:r>
            <a:r>
              <a:rPr lang="en-US" dirty="0" smtClean="0">
                <a:solidFill>
                  <a:schemeClr val="bg1"/>
                </a:solidFill>
              </a:rPr>
              <a:t> Stage – Radical,  Reign of Terror, King &amp; Queen Executed with Guillotine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smtClean="0">
                <a:solidFill>
                  <a:schemeClr val="bg1"/>
                </a:solidFill>
              </a:rPr>
              <a:t>3</a:t>
            </a:r>
            <a:r>
              <a:rPr lang="en-US" baseline="30000" dirty="0" smtClean="0">
                <a:solidFill>
                  <a:schemeClr val="bg1"/>
                </a:solidFill>
              </a:rPr>
              <a:t>rd</a:t>
            </a:r>
            <a:r>
              <a:rPr lang="en-US" dirty="0" smtClean="0">
                <a:solidFill>
                  <a:schemeClr val="bg1"/>
                </a:solidFill>
              </a:rPr>
              <a:t> Stage  -  Directory Governs, Napoleon asked to become consul.  </a:t>
            </a:r>
          </a:p>
          <a:p>
            <a:pPr>
              <a:buFont typeface="Arial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40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latin typeface="Georgia" pitchFamily="18" charset="0"/>
              </a:rPr>
              <a:t>Causes and Attitudes</a:t>
            </a:r>
          </a:p>
        </p:txBody>
      </p:sp>
      <p:sp>
        <p:nvSpPr>
          <p:cNvPr id="4567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95400"/>
            <a:ext cx="5562600" cy="5257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latin typeface="Verdana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Enlightenment</a:t>
            </a:r>
          </a:p>
          <a:p>
            <a:pPr eaLnBrk="1" hangingPunct="1"/>
            <a:r>
              <a:rPr lang="en-US" sz="2400" dirty="0" smtClean="0">
                <a:latin typeface="Verdana" pitchFamily="34" charset="0"/>
              </a:rPr>
              <a:t>The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American Revolution</a:t>
            </a:r>
          </a:p>
          <a:p>
            <a:pPr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French system’s lack of change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Louis XVI clung to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Absolutism</a:t>
            </a:r>
          </a:p>
          <a:p>
            <a:pPr lvl="1" eaLnBrk="1" hangingPunct="1"/>
            <a:r>
              <a:rPr lang="en-US" sz="2400" dirty="0" smtClean="0">
                <a:latin typeface="Verdana" pitchFamily="34" charset="0"/>
              </a:rPr>
              <a:t>King’s response to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the poor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Class resentment</a:t>
            </a:r>
          </a:p>
          <a:p>
            <a:pPr lvl="1" eaLnBrk="1" hangingPunct="1"/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Economic problems</a:t>
            </a: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3077" name="Picture 10" descr="Louis1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943600" y="1447800"/>
            <a:ext cx="2908300" cy="3687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6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6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6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6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6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6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56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First Stage (1789-1793)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3434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King desired new tax </a:t>
            </a:r>
            <a:r>
              <a:rPr lang="en-US" sz="2400" dirty="0" smtClean="0">
                <a:latin typeface="Verdana" pitchFamily="34" charset="0"/>
              </a:rPr>
              <a:t>to stabilize economy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King called the Estates General </a:t>
            </a:r>
            <a:b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(3 estates – 3 Classes)</a:t>
            </a:r>
            <a:r>
              <a:rPr 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Not met for 150 years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Verdana" pitchFamily="34" charset="0"/>
              </a:rPr>
              <a:t>Needed to meet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Verdana" pitchFamily="34" charset="0"/>
              </a:rPr>
              <a:t>Certified by Parliament (high court)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>
                <a:latin typeface="Verdana" pitchFamily="34" charset="0"/>
              </a:rPr>
              <a:t>Election in early 1789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Verdana" pitchFamily="34" charset="0"/>
              </a:rPr>
              <a:t>Finally </a:t>
            </a:r>
            <a:r>
              <a:rPr lang="en-US" sz="2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met in Spring 1789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</a:t>
            </a:r>
            <a:r>
              <a:rPr lang="en-US" sz="2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rd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Estate walked out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>
              <a:latin typeface="Verdana" pitchFamily="34" charset="0"/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228600" y="12192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4101" name="Picture 6" descr="kagan631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343400" y="1981200"/>
            <a:ext cx="4572000" cy="297497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accent4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First </a:t>
            </a:r>
            <a:r>
              <a:rPr lang="en-US" b="1" dirty="0" smtClean="0">
                <a:solidFill>
                  <a:schemeClr val="accent4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Stage</a:t>
            </a:r>
            <a:endParaRPr lang="en-US" b="1" dirty="0" smtClean="0">
              <a:solidFill>
                <a:schemeClr val="accent4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5800"/>
            <a:ext cx="4419600" cy="5943600"/>
          </a:xfrm>
        </p:spPr>
        <p:txBody>
          <a:bodyPr/>
          <a:lstStyle/>
          <a:p>
            <a:pPr eaLnBrk="1" hangingPunct="1"/>
            <a:r>
              <a:rPr lang="en-US" sz="2400" b="1" dirty="0" smtClean="0">
                <a:solidFill>
                  <a:srgbClr val="C00000"/>
                </a:solidFill>
                <a:latin typeface="Verdana" pitchFamily="34" charset="0"/>
              </a:rPr>
              <a:t>National Assembly (1789-1793)</a:t>
            </a:r>
          </a:p>
          <a:p>
            <a:pPr lvl="1" eaLnBrk="1" hangingPunct="1"/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3</a:t>
            </a:r>
            <a:r>
              <a:rPr lang="en-US" sz="2000" b="1" baseline="30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rd</a:t>
            </a:r>
            <a:r>
              <a:rPr lang="en-US" sz="2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estate met in indoor tennis court</a:t>
            </a:r>
          </a:p>
          <a:p>
            <a:pPr lvl="1" eaLnBrk="1" hangingPunct="1"/>
            <a:r>
              <a:rPr lang="en-US" sz="2000" b="1" dirty="0" smtClean="0">
                <a:latin typeface="Verdana" pitchFamily="34" charset="0"/>
              </a:rPr>
              <a:t>Resolved to stay in session until constitution could be written</a:t>
            </a:r>
          </a:p>
          <a:p>
            <a:pPr lvl="1" eaLnBrk="1" hangingPunct="1"/>
            <a:r>
              <a:rPr lang="en-US" sz="2000" b="1" dirty="0" smtClean="0">
                <a:latin typeface="Verdana" pitchFamily="34" charset="0"/>
              </a:rPr>
              <a:t>King couldn't get money</a:t>
            </a:r>
          </a:p>
          <a:p>
            <a:pPr lvl="1" eaLnBrk="1" hangingPunct="1"/>
            <a:r>
              <a:rPr lang="en-US" sz="2000" b="1" dirty="0" smtClean="0">
                <a:latin typeface="Verdana" pitchFamily="34" charset="0"/>
              </a:rPr>
              <a:t>King instructed 1</a:t>
            </a:r>
            <a:r>
              <a:rPr lang="en-US" sz="2000" b="1" baseline="30000" dirty="0" smtClean="0">
                <a:latin typeface="Verdana" pitchFamily="34" charset="0"/>
              </a:rPr>
              <a:t>st</a:t>
            </a:r>
            <a:r>
              <a:rPr lang="en-US" sz="2000" b="1" dirty="0" smtClean="0">
                <a:latin typeface="Verdana" pitchFamily="34" charset="0"/>
              </a:rPr>
              <a:t> and 2</a:t>
            </a:r>
            <a:r>
              <a:rPr lang="en-US" sz="2000" b="1" baseline="30000" dirty="0" smtClean="0">
                <a:latin typeface="Verdana" pitchFamily="34" charset="0"/>
              </a:rPr>
              <a:t>nd</a:t>
            </a:r>
            <a:r>
              <a:rPr lang="en-US" sz="2000" b="1" dirty="0" smtClean="0">
                <a:latin typeface="Verdana" pitchFamily="34" charset="0"/>
              </a:rPr>
              <a:t> estates to meet with National Assembly</a:t>
            </a:r>
          </a:p>
          <a:p>
            <a:pPr lvl="1" eaLnBrk="1" hangingPunct="1"/>
            <a:r>
              <a:rPr lang="en-US" sz="2000" b="1" dirty="0" smtClean="0">
                <a:latin typeface="Verdana" pitchFamily="34" charset="0"/>
              </a:rPr>
              <a:t>3</a:t>
            </a:r>
            <a:r>
              <a:rPr lang="en-US" sz="2000" b="1" baseline="30000" dirty="0" smtClean="0">
                <a:latin typeface="Verdana" pitchFamily="34" charset="0"/>
              </a:rPr>
              <a:t>rd</a:t>
            </a:r>
            <a:r>
              <a:rPr lang="en-US" sz="2000" b="1" dirty="0" smtClean="0">
                <a:latin typeface="Verdana" pitchFamily="34" charset="0"/>
              </a:rPr>
              <a:t> estate doubled their numbers</a:t>
            </a:r>
          </a:p>
          <a:p>
            <a:pPr lvl="1" eaLnBrk="1" hangingPunct="1"/>
            <a:r>
              <a:rPr lang="en-US" sz="2000" b="1" dirty="0" smtClean="0">
                <a:latin typeface="Verdana" pitchFamily="34" charset="0"/>
              </a:rPr>
              <a:t>1</a:t>
            </a:r>
            <a:r>
              <a:rPr lang="en-US" sz="2000" b="1" baseline="30000" dirty="0" smtClean="0">
                <a:latin typeface="Verdana" pitchFamily="34" charset="0"/>
              </a:rPr>
              <a:t>st</a:t>
            </a:r>
            <a:r>
              <a:rPr lang="en-US" sz="2000" b="1" dirty="0" smtClean="0">
                <a:latin typeface="Verdana" pitchFamily="34" charset="0"/>
              </a:rPr>
              <a:t> and 2</a:t>
            </a:r>
            <a:r>
              <a:rPr lang="en-US" sz="2000" b="1" baseline="30000" dirty="0" smtClean="0">
                <a:latin typeface="Verdana" pitchFamily="34" charset="0"/>
              </a:rPr>
              <a:t>nd</a:t>
            </a:r>
            <a:r>
              <a:rPr lang="en-US" sz="2000" b="1" dirty="0" smtClean="0">
                <a:latin typeface="Verdana" pitchFamily="34" charset="0"/>
              </a:rPr>
              <a:t> sat on right, 3</a:t>
            </a:r>
            <a:r>
              <a:rPr lang="en-US" sz="2000" b="1" baseline="30000" dirty="0" smtClean="0">
                <a:latin typeface="Verdana" pitchFamily="34" charset="0"/>
              </a:rPr>
              <a:t>rd</a:t>
            </a:r>
            <a:r>
              <a:rPr lang="en-US" sz="2000" b="1" dirty="0" smtClean="0">
                <a:latin typeface="Verdana" pitchFamily="34" charset="0"/>
              </a:rPr>
              <a:t> sat on left</a:t>
            </a:r>
          </a:p>
          <a:p>
            <a:pPr lvl="1" eaLnBrk="1" hangingPunct="1"/>
            <a:r>
              <a:rPr lang="en-US" sz="2000" b="1" dirty="0" smtClean="0">
                <a:solidFill>
                  <a:srgbClr val="C00000"/>
                </a:solidFill>
                <a:latin typeface="Verdana" pitchFamily="34" charset="0"/>
              </a:rPr>
              <a:t>Formed municipal (city) government</a:t>
            </a:r>
          </a:p>
          <a:p>
            <a:pPr lvl="1" eaLnBrk="1" hangingPunct="1"/>
            <a:endParaRPr lang="en-US" sz="2000" dirty="0" smtClean="0">
              <a:latin typeface="Verdana" pitchFamily="34" charset="0"/>
            </a:endParaRPr>
          </a:p>
        </p:txBody>
      </p:sp>
      <p:sp>
        <p:nvSpPr>
          <p:cNvPr id="5124" name="Line 4"/>
          <p:cNvSpPr>
            <a:spLocks noChangeShapeType="1"/>
          </p:cNvSpPr>
          <p:nvPr/>
        </p:nvSpPr>
        <p:spPr bwMode="auto">
          <a:xfrm>
            <a:off x="228600" y="685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5125" name="Picture 12" descr="tennis_court_oath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419600" y="1676400"/>
            <a:ext cx="4495800" cy="3016250"/>
          </a:xfrm>
          <a:ln w="38100" cap="sq">
            <a:solidFill>
              <a:srgbClr val="000000"/>
            </a:solidFill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 descr="TennisCourtOath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800" b="1" smtClean="0">
                <a:latin typeface="Georgia" pitchFamily="18" charset="0"/>
              </a:rPr>
              <a:t>First Stage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8600" cy="5029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latin typeface="Verdana" pitchFamily="34" charset="0"/>
              </a:rPr>
              <a:t>Events at Bastille</a:t>
            </a:r>
            <a:br>
              <a:rPr lang="en-US" b="1" dirty="0" smtClean="0">
                <a:solidFill>
                  <a:srgbClr val="C00000"/>
                </a:solidFill>
                <a:latin typeface="Verdana" pitchFamily="34" charset="0"/>
              </a:rPr>
            </a:br>
            <a:r>
              <a:rPr lang="en-US" b="1" dirty="0" err="1" smtClean="0">
                <a:solidFill>
                  <a:srgbClr val="C00000"/>
                </a:solidFill>
                <a:latin typeface="Verdana" pitchFamily="34" charset="0"/>
              </a:rPr>
              <a:t>Prision</a:t>
            </a:r>
            <a:r>
              <a:rPr lang="en-US" b="1" dirty="0" smtClean="0">
                <a:solidFill>
                  <a:srgbClr val="C00000"/>
                </a:solidFill>
                <a:latin typeface="Verdana" pitchFamily="34" charset="0"/>
              </a:rPr>
              <a:t> </a:t>
            </a:r>
          </a:p>
          <a:p>
            <a:pPr lvl="1" eaLnBrk="1" hangingPunct="1"/>
            <a:r>
              <a:rPr lang="en-US" dirty="0" smtClean="0">
                <a:latin typeface="Verdana" pitchFamily="34" charset="0"/>
              </a:rPr>
              <a:t>July 14, 1789</a:t>
            </a:r>
          </a:p>
          <a:p>
            <a:pPr lvl="1" eaLnBrk="1" hangingPunct="1"/>
            <a:r>
              <a:rPr lang="en-US" dirty="0" smtClean="0">
                <a:latin typeface="Verdana" pitchFamily="34" charset="0"/>
              </a:rPr>
              <a:t>Municipal government trying to get arms</a:t>
            </a:r>
          </a:p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Revolts in the countryside</a:t>
            </a:r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228600" y="12954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6149" name="Picture 8" descr="spielvogel560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62400" y="1676400"/>
            <a:ext cx="4648200" cy="3775075"/>
          </a:xfrm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8600" y="1371600"/>
            <a:ext cx="4779963" cy="429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Actions of the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/>
            </a:r>
            <a:b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National </a:t>
            </a:r>
            <a:r>
              <a:rPr lang="en-US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Assembly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524000"/>
            <a:ext cx="8229600" cy="4525963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Destruction of privilege (nobility)</a:t>
            </a:r>
          </a:p>
          <a:p>
            <a:pPr eaLnBrk="1" hangingPunct="1"/>
            <a:r>
              <a:rPr lang="en-US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Declaration of the Rights of Man</a:t>
            </a:r>
          </a:p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Secularization of the church</a:t>
            </a:r>
          </a:p>
          <a:p>
            <a:pPr eaLnBrk="1" hangingPunct="1"/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New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Constitution</a:t>
            </a:r>
            <a:endParaRPr lang="en-US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>
            <a:off x="228600" y="1447800"/>
            <a:ext cx="8686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French Revolution &amp;quot;&quot;/&gt;&lt;property id=&quot;20307&quot; value=&quot;283&quot;/&gt;&lt;/object&gt;&lt;object type=&quot;3&quot; unique_id=&quot;10005&quot;&gt;&lt;property id=&quot;20148&quot; value=&quot;5&quot;/&gt;&lt;property id=&quot;20300&quot; value=&quot;Slide 5 - &amp;quot;Causes and Attitudes&amp;quot;&quot;/&gt;&lt;property id=&quot;20307&quot; value=&quot;284&quot;/&gt;&lt;/object&gt;&lt;object type=&quot;3&quot; unique_id=&quot;10006&quot;&gt;&lt;property id=&quot;20148&quot; value=&quot;5&quot;/&gt;&lt;property id=&quot;20300&quot; value=&quot;Slide 6 - &amp;quot;First Stage (1789-1793)&amp;quot;&quot;/&gt;&lt;property id=&quot;20307&quot; value=&quot;285&quot;/&gt;&lt;/object&gt;&lt;object type=&quot;3&quot; unique_id=&quot;10007&quot;&gt;&lt;property id=&quot;20148&quot; value=&quot;5&quot;/&gt;&lt;property id=&quot;20300&quot; value=&quot;Slide 7 - &amp;quot;First Stage&amp;quot;&quot;/&gt;&lt;property id=&quot;20307&quot; value=&quot;286&quot;/&gt;&lt;/object&gt;&lt;object type=&quot;3&quot; unique_id=&quot;10008&quot;&gt;&lt;property id=&quot;20148&quot; value=&quot;5&quot;/&gt;&lt;property id=&quot;20300&quot; value=&quot;Slide 9 - &amp;quot;First Stage&amp;quot;&quot;/&gt;&lt;property id=&quot;20307&quot; value=&quot;292&quot;/&gt;&lt;/object&gt;&lt;object type=&quot;3&quot; unique_id=&quot;10009&quot;&gt;&lt;property id=&quot;20148&quot; value=&quot;5&quot;/&gt;&lt;property id=&quot;20300&quot; value=&quot;Slide 10 - &amp;quot;Actions of the &amp;#x0D;&amp;#x0A;National Assembly&amp;quot;&quot;/&gt;&lt;property id=&quot;20307&quot; value=&quot;287&quot;/&gt;&lt;/object&gt;&lt;object type=&quot;3&quot; unique_id=&quot;10332&quot;&gt;&lt;property id=&quot;20148&quot; value=&quot;5&quot;/&gt;&lt;property id=&quot;20300&quot; value=&quot;Slide 3&quot;/&gt;&lt;property id=&quot;20307&quot; value=&quot;296&quot;/&gt;&lt;/object&gt;&lt;object type=&quot;3&quot; unique_id=&quot;10423&quot;&gt;&lt;property id=&quot;20148&quot; value=&quot;5&quot;/&gt;&lt;property id=&quot;20300&quot; value=&quot;Slide 8&quot;/&gt;&lt;property id=&quot;20307&quot; value=&quot;297&quot;/&gt;&lt;/object&gt;&lt;object type=&quot;3&quot; unique_id=&quot;10454&quot;&gt;&lt;property id=&quot;20148&quot; value=&quot;5&quot;/&gt;&lt;property id=&quot;20300&quot; value=&quot;Slide 2&quot;/&gt;&lt;property id=&quot;20307&quot; value=&quot;298&quot;/&gt;&lt;/object&gt;&lt;object type=&quot;3&quot; unique_id=&quot;10455&quot;&gt;&lt;property id=&quot;20148&quot; value=&quot;5&quot;/&gt;&lt;property id=&quot;20300&quot; value=&quot;Slide 4&quot;/&gt;&lt;property id=&quot;20307&quot; value=&quot;299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9590</TotalTime>
  <Words>291</Words>
  <Application>Microsoft Office PowerPoint</Application>
  <PresentationFormat>On-screen Show (4:3)</PresentationFormat>
  <Paragraphs>69</Paragraphs>
  <Slides>10</Slides>
  <Notes>10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Default Design</vt:lpstr>
      <vt:lpstr>French Revolution </vt:lpstr>
      <vt:lpstr>Slide 2</vt:lpstr>
      <vt:lpstr>Slide 3</vt:lpstr>
      <vt:lpstr>Slide 4</vt:lpstr>
      <vt:lpstr>Causes and Attitudes</vt:lpstr>
      <vt:lpstr>First Stage (1789-1793)</vt:lpstr>
      <vt:lpstr>First Stage</vt:lpstr>
      <vt:lpstr>Slide 8</vt:lpstr>
      <vt:lpstr>First Stage</vt:lpstr>
      <vt:lpstr>Actions of the  National Assembly</vt:lpstr>
    </vt:vector>
  </TitlesOfParts>
  <Company>BYU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Corporate Creativity</dc:title>
  <dc:creator>strongb</dc:creator>
  <cp:lastModifiedBy> </cp:lastModifiedBy>
  <cp:revision>82</cp:revision>
  <dcterms:created xsi:type="dcterms:W3CDTF">2003-12-02T21:31:48Z</dcterms:created>
  <dcterms:modified xsi:type="dcterms:W3CDTF">2011-04-03T14:41:36Z</dcterms:modified>
</cp:coreProperties>
</file>