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37"/>
  </p:notesMasterIdLst>
  <p:sldIdLst>
    <p:sldId id="256" r:id="rId2"/>
    <p:sldId id="257" r:id="rId3"/>
    <p:sldId id="289" r:id="rId4"/>
    <p:sldId id="290" r:id="rId5"/>
    <p:sldId id="291" r:id="rId6"/>
    <p:sldId id="260" r:id="rId7"/>
    <p:sldId id="293" r:id="rId8"/>
    <p:sldId id="294" r:id="rId9"/>
    <p:sldId id="261" r:id="rId10"/>
    <p:sldId id="262" r:id="rId11"/>
    <p:sldId id="278" r:id="rId12"/>
    <p:sldId id="258" r:id="rId13"/>
    <p:sldId id="259" r:id="rId14"/>
    <p:sldId id="264" r:id="rId15"/>
    <p:sldId id="263" r:id="rId16"/>
    <p:sldId id="269" r:id="rId17"/>
    <p:sldId id="286" r:id="rId18"/>
    <p:sldId id="265" r:id="rId19"/>
    <p:sldId id="279" r:id="rId20"/>
    <p:sldId id="266" r:id="rId21"/>
    <p:sldId id="287" r:id="rId22"/>
    <p:sldId id="267" r:id="rId23"/>
    <p:sldId id="280" r:id="rId24"/>
    <p:sldId id="268" r:id="rId25"/>
    <p:sldId id="270" r:id="rId26"/>
    <p:sldId id="271" r:id="rId27"/>
    <p:sldId id="272" r:id="rId28"/>
    <p:sldId id="276" r:id="rId29"/>
    <p:sldId id="292" r:id="rId30"/>
    <p:sldId id="275" r:id="rId31"/>
    <p:sldId id="288" r:id="rId32"/>
    <p:sldId id="281" r:id="rId33"/>
    <p:sldId id="282" r:id="rId34"/>
    <p:sldId id="283" r:id="rId35"/>
    <p:sldId id="285" r:id="rId3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ECE5B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94" autoAdjust="0"/>
    <p:restoredTop sz="94581" autoAdjust="0"/>
  </p:normalViewPr>
  <p:slideViewPr>
    <p:cSldViewPr>
      <p:cViewPr varScale="1">
        <p:scale>
          <a:sx n="69" d="100"/>
          <a:sy n="69" d="100"/>
        </p:scale>
        <p:origin x="-11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696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891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7EF1CD3A-DEE4-4CF7-833B-60D968ACB71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33BCE07-F80F-4090-93AF-F77304DA3DBF}" type="slidenum">
              <a:rPr lang="en-US"/>
              <a:pPr/>
              <a:t>1</a:t>
            </a:fld>
            <a:endParaRPr lang="en-US"/>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8EC0AD98-6C5D-4ACE-BFF8-8EBF64DAC4F3}" type="slidenum">
              <a:rPr lang="en-US"/>
              <a:pPr/>
              <a:t>2</a:t>
            </a:fld>
            <a:endParaRPr lang="en-US"/>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BF05AC8-9AA8-405F-8997-8C4102FF0D4C}" type="slidenum">
              <a:rPr lang="en-US"/>
              <a:pPr/>
              <a:t>3</a:t>
            </a:fld>
            <a:endParaRPr lang="en-US"/>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97999B4-3A6A-44AF-B313-D65D76AD56FD}" type="slidenum">
              <a:rPr lang="en-US"/>
              <a:pPr/>
              <a:t>4</a:t>
            </a:fld>
            <a:endParaRPr lang="en-US"/>
          </a:p>
        </p:txBody>
      </p:sp>
      <p:sp>
        <p:nvSpPr>
          <p:cNvPr id="43011" name="Rectangle 2"/>
          <p:cNvSpPr>
            <a:spLocks noRo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F995D9DA-365A-4498-90AA-688D7C1A2DED}" type="slidenum">
              <a:rPr lang="en-US"/>
              <a:pPr/>
              <a:t>5</a:t>
            </a:fld>
            <a:endParaRPr lang="en-US"/>
          </a:p>
        </p:txBody>
      </p:sp>
      <p:sp>
        <p:nvSpPr>
          <p:cNvPr id="44035" name="Rectangle 2"/>
          <p:cNvSpPr>
            <a:spLocks noRo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939DDD93-88C0-4350-B920-5B23E023DABD}" type="slidenum">
              <a:rPr lang="en-US"/>
              <a:pPr/>
              <a:t>6</a:t>
            </a:fld>
            <a:endParaRPr lang="en-US"/>
          </a:p>
        </p:txBody>
      </p:sp>
      <p:sp>
        <p:nvSpPr>
          <p:cNvPr id="45059" name="Rectangle 2"/>
          <p:cNvSpPr>
            <a:spLocks noRo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12C6D4F-6A05-451D-8D43-1633C48EF3D4}" type="slidenum">
              <a:rPr lang="en-US"/>
              <a:pPr/>
              <a:t>7</a:t>
            </a:fld>
            <a:endParaRPr lang="en-US"/>
          </a:p>
        </p:txBody>
      </p:sp>
      <p:sp>
        <p:nvSpPr>
          <p:cNvPr id="46083" name="Rectangle 2"/>
          <p:cNvSpPr>
            <a:spLocks noRo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D5E42941-F5C4-429D-8807-B01E5B9E3ACD}" type="slidenum">
              <a:rPr lang="en-US"/>
              <a:pPr/>
              <a:t>8</a:t>
            </a:fld>
            <a:endParaRPr lang="en-US"/>
          </a:p>
        </p:txBody>
      </p:sp>
      <p:sp>
        <p:nvSpPr>
          <p:cNvPr id="47107" name="Rectangle 2"/>
          <p:cNvSpPr>
            <a:spLocks noRo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4A9EE76F-628E-4D2A-874C-529C311DE9D4}" type="slidenum">
              <a:rPr lang="en-US"/>
              <a:pPr/>
              <a:t>9</a:t>
            </a:fld>
            <a:endParaRPr lang="en-US"/>
          </a:p>
        </p:txBody>
      </p:sp>
      <p:sp>
        <p:nvSpPr>
          <p:cNvPr id="48131" name="Rectangle 2"/>
          <p:cNvSpPr>
            <a:spLocks noRo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7B7F1071-A2D3-4082-9486-B467212E9013}" type="slidenum">
              <a:rPr lang="en-US"/>
              <a:pPr/>
              <a:t>10</a:t>
            </a:fld>
            <a:endParaRPr lang="en-US"/>
          </a:p>
        </p:txBody>
      </p:sp>
      <p:sp>
        <p:nvSpPr>
          <p:cNvPr id="49155" name="Rectangle 2"/>
          <p:cNvSpPr>
            <a:spLocks noRo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55140C41-5822-4A2F-B481-7967687F5130}" type="slidenum">
              <a:rPr lang="en-US"/>
              <a:pPr/>
              <a:t>11</a:t>
            </a:fld>
            <a:endParaRPr lang="en-US"/>
          </a:p>
        </p:txBody>
      </p:sp>
      <p:sp>
        <p:nvSpPr>
          <p:cNvPr id="50179" name="Rectangle 2"/>
          <p:cNvSpPr>
            <a:spLocks noRo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E30A315-233B-4477-BE8D-D0A3FC5BC259}" type="slidenum">
              <a:rPr lang="en-US"/>
              <a:pPr/>
              <a:t>12</a:t>
            </a:fld>
            <a:endParaRPr lang="en-US"/>
          </a:p>
        </p:txBody>
      </p:sp>
      <p:sp>
        <p:nvSpPr>
          <p:cNvPr id="51203" name="Rectangle 2"/>
          <p:cNvSpPr>
            <a:spLocks noRo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C8046731-9FA1-43C3-B915-486025AE1BE6}" type="slidenum">
              <a:rPr lang="en-US"/>
              <a:pPr/>
              <a:t>13</a:t>
            </a:fld>
            <a:endParaRPr lang="en-US"/>
          </a:p>
        </p:txBody>
      </p:sp>
      <p:sp>
        <p:nvSpPr>
          <p:cNvPr id="52227" name="Rectangle 2"/>
          <p:cNvSpPr>
            <a:spLocks noRo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704614E4-D3DD-46F7-B3C3-5E91EF17811B}" type="slidenum">
              <a:rPr lang="en-US"/>
              <a:pPr/>
              <a:t>14</a:t>
            </a:fld>
            <a:endParaRPr lang="en-US"/>
          </a:p>
        </p:txBody>
      </p:sp>
      <p:sp>
        <p:nvSpPr>
          <p:cNvPr id="53251" name="Rectangle 2"/>
          <p:cNvSpPr>
            <a:spLocks noRo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80047885-538F-4363-B40E-83BF8D04D07E}" type="slidenum">
              <a:rPr lang="en-US"/>
              <a:pPr/>
              <a:t>15</a:t>
            </a:fld>
            <a:endParaRPr lang="en-US"/>
          </a:p>
        </p:txBody>
      </p:sp>
      <p:sp>
        <p:nvSpPr>
          <p:cNvPr id="54275" name="Rectangle 2"/>
          <p:cNvSpPr>
            <a:spLocks noRo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E0C67B21-103A-41D8-A342-F11021C20B1A}" type="slidenum">
              <a:rPr lang="en-US"/>
              <a:pPr/>
              <a:t>16</a:t>
            </a:fld>
            <a:endParaRPr lang="en-US"/>
          </a:p>
        </p:txBody>
      </p:sp>
      <p:sp>
        <p:nvSpPr>
          <p:cNvPr id="55299" name="Rectangle 2"/>
          <p:cNvSpPr>
            <a:spLocks noRo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DF42ABB4-FA83-4558-A957-BD177C96D31D}" type="slidenum">
              <a:rPr lang="en-US"/>
              <a:pPr/>
              <a:t>17</a:t>
            </a:fld>
            <a:endParaRPr lang="en-US"/>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2975D0E-F514-47B8-8CB5-30E55980B336}" type="slidenum">
              <a:rPr lang="en-US"/>
              <a:pPr/>
              <a:t>18</a:t>
            </a:fld>
            <a:endParaRPr lang="en-US"/>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C2C8C25-54AA-4346-BC51-C6DA63BAB0A7}" type="slidenum">
              <a:rPr lang="en-US"/>
              <a:pPr/>
              <a:t>19</a:t>
            </a:fld>
            <a:endParaRPr lang="en-US"/>
          </a:p>
        </p:txBody>
      </p:sp>
      <p:sp>
        <p:nvSpPr>
          <p:cNvPr id="58371" name="Rectangle 2"/>
          <p:cNvSpPr>
            <a:spLocks noRo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F320A1DB-3DC8-422F-8C5A-BF06973E500A}" type="slidenum">
              <a:rPr lang="en-US"/>
              <a:pPr/>
              <a:t>20</a:t>
            </a:fld>
            <a:endParaRPr lang="en-US"/>
          </a:p>
        </p:txBody>
      </p:sp>
      <p:sp>
        <p:nvSpPr>
          <p:cNvPr id="59395" name="Rectangle 2"/>
          <p:cNvSpPr>
            <a:spLocks noRo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1BF158E-6099-4D45-8594-D8D88DDB69AD}" type="slidenum">
              <a:rPr lang="en-US"/>
              <a:pPr/>
              <a:t>21</a:t>
            </a:fld>
            <a:endParaRPr lang="en-US"/>
          </a:p>
        </p:txBody>
      </p:sp>
      <p:sp>
        <p:nvSpPr>
          <p:cNvPr id="60419" name="Rectangle 2"/>
          <p:cNvSpPr>
            <a:spLocks noRo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0BAF70D-17B0-40E9-8FBE-5270FAE4BD22}" type="slidenum">
              <a:rPr lang="en-US"/>
              <a:pPr/>
              <a:t>22</a:t>
            </a:fld>
            <a:endParaRPr lang="en-US"/>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9EB9A25-3A80-407C-8221-AF24A1195447}" type="slidenum">
              <a:rPr lang="en-US"/>
              <a:pPr/>
              <a:t>23</a:t>
            </a:fld>
            <a:endParaRPr lang="en-US"/>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7718D513-5DD9-4A91-A898-4B85490A1477}" type="slidenum">
              <a:rPr lang="en-US"/>
              <a:pPr/>
              <a:t>24</a:t>
            </a:fld>
            <a:endParaRPr lang="en-US"/>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80238DE-B5EE-4307-8902-10A8AD6754D4}" type="slidenum">
              <a:rPr lang="en-US"/>
              <a:pPr/>
              <a:t>25</a:t>
            </a:fld>
            <a:endParaRPr lang="en-US"/>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A61D1342-AE5E-40C1-8387-D69A8BB84490}" type="slidenum">
              <a:rPr lang="en-US"/>
              <a:pPr/>
              <a:t>26</a:t>
            </a:fld>
            <a:endParaRPr lang="en-US"/>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2912E17-9879-4815-A5AF-17CC93517B7E}" type="slidenum">
              <a:rPr lang="en-US"/>
              <a:pPr/>
              <a:t>27</a:t>
            </a:fld>
            <a:endParaRPr lang="en-US"/>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ECA3537-8F04-402A-9689-4014ABBC0B4C}" type="slidenum">
              <a:rPr lang="en-US"/>
              <a:pPr/>
              <a:t>28</a:t>
            </a:fld>
            <a:endParaRPr lang="en-US"/>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C61FFEAF-A9D6-47E7-9DC0-E71BE2A92570}" type="slidenum">
              <a:rPr lang="en-US"/>
              <a:pPr/>
              <a:t>29</a:t>
            </a:fld>
            <a:endParaRPr lang="en-US"/>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5FB73819-9BF8-47C6-BD88-BD3F7D0CCD71}" type="slidenum">
              <a:rPr lang="en-US"/>
              <a:pPr/>
              <a:t>30</a:t>
            </a:fld>
            <a:endParaRPr lang="en-US"/>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F69CF56-48ED-48A2-AADC-14677F403F0D}" type="slidenum">
              <a:rPr lang="en-US"/>
              <a:pPr/>
              <a:t>31</a:t>
            </a:fld>
            <a:endParaRPr lang="en-US"/>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9AB10B8-33A8-478B-B3D0-3E5D122D3651}" type="slidenum">
              <a:rPr lang="en-US"/>
              <a:pPr/>
              <a:t>32</a:t>
            </a:fld>
            <a:endParaRPr lang="en-US"/>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DF78B208-A089-46D2-A7C6-D627DF0B4F8A}" type="slidenum">
              <a:rPr lang="en-US"/>
              <a:pPr/>
              <a:t>33</a:t>
            </a:fld>
            <a:endParaRPr lang="en-US"/>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EEC1CEB-A63B-4C70-95B2-1E62E7A3F6A8}" type="slidenum">
              <a:rPr lang="en-US"/>
              <a:pPr/>
              <a:t>34</a:t>
            </a:fld>
            <a:endParaRPr lang="en-US"/>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A5D9939-DBFF-419D-8B09-3AE919B561C5}" type="slidenum">
              <a:rPr lang="en-US"/>
              <a:pPr/>
              <a:t>35</a:t>
            </a:fld>
            <a:endParaRPr lang="en-US"/>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ctrTitle" sz="quarter"/>
          </p:nvPr>
        </p:nvSpPr>
        <p:spPr>
          <a:xfrm>
            <a:off x="3581400" y="685800"/>
            <a:ext cx="5561013" cy="3352800"/>
          </a:xfrm>
        </p:spPr>
        <p:txBody>
          <a:bodyPr/>
          <a:lstStyle>
            <a:lvl1pPr>
              <a:defRPr>
                <a:solidFill>
                  <a:schemeClr val="bg2"/>
                </a:solidFill>
                <a:effectLst>
                  <a:outerShdw blurRad="38100" dist="38100" dir="2700000" algn="tl">
                    <a:srgbClr val="000000"/>
                  </a:outerShdw>
                </a:effectLst>
              </a:defRPr>
            </a:lvl1pPr>
          </a:lstStyle>
          <a:p>
            <a:r>
              <a:rPr lang="en-US"/>
              <a:t>Click to edit Master title style</a:t>
            </a:r>
          </a:p>
        </p:txBody>
      </p:sp>
      <p:sp>
        <p:nvSpPr>
          <p:cNvPr id="44035" name="Rectangle 3"/>
          <p:cNvSpPr>
            <a:spLocks noGrp="1" noChangeArrowheads="1"/>
          </p:cNvSpPr>
          <p:nvPr>
            <p:ph type="subTitle" sz="quarter" idx="1"/>
          </p:nvPr>
        </p:nvSpPr>
        <p:spPr>
          <a:xfrm>
            <a:off x="5181600" y="4038600"/>
            <a:ext cx="3960813" cy="1752600"/>
          </a:xfrm>
          <a:ln w="9525">
            <a:headEnd/>
            <a:tailEnd/>
          </a:ln>
        </p:spPr>
        <p:txBody>
          <a:bodyPr lIns="92075" tIns="46038" rIns="92075" bIns="46038" anchor="ctr"/>
          <a:lstStyle>
            <a:lvl1pPr marL="0" indent="0" algn="ctr">
              <a:buFont typeface="Wingdings" pitchFamily="2" charset="2"/>
              <a:buNone/>
              <a:defRPr>
                <a:solidFill>
                  <a:schemeClr val="bg2"/>
                </a:solidFill>
              </a:defRPr>
            </a:lvl1pPr>
          </a:lstStyle>
          <a:p>
            <a:r>
              <a:rPr lang="en-US"/>
              <a:t>Click to edit Master subtitle style</a:t>
            </a:r>
          </a:p>
        </p:txBody>
      </p:sp>
      <p:sp>
        <p:nvSpPr>
          <p:cNvPr id="4" name="Rectangle 4"/>
          <p:cNvSpPr>
            <a:spLocks noGrp="1" noChangeArrowheads="1"/>
          </p:cNvSpPr>
          <p:nvPr>
            <p:ph type="dt" sz="quarter" idx="10"/>
          </p:nvPr>
        </p:nvSpPr>
        <p:spPr>
          <a:xfrm>
            <a:off x="685800" y="6248400"/>
            <a:ext cx="1905000" cy="457200"/>
          </a:xfrm>
        </p:spPr>
        <p:txBody>
          <a:bodyPr/>
          <a:lstStyle>
            <a:lvl1pPr>
              <a:defRPr smtClean="0">
                <a:solidFill>
                  <a:srgbClr val="EAEAEA"/>
                </a:solidFill>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p:spPr>
        <p:txBody>
          <a:bodyPr/>
          <a:lstStyle>
            <a:lvl1pPr>
              <a:defRPr smtClean="0">
                <a:solidFill>
                  <a:srgbClr val="EAEAEA"/>
                </a:solidFill>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p:spPr>
        <p:txBody>
          <a:bodyPr/>
          <a:lstStyle>
            <a:lvl1pPr>
              <a:defRPr smtClean="0">
                <a:solidFill>
                  <a:srgbClr val="EAEAEA"/>
                </a:solidFill>
              </a:defRPr>
            </a:lvl1pPr>
          </a:lstStyle>
          <a:p>
            <a:pPr>
              <a:defRPr/>
            </a:pPr>
            <a:fld id="{4E5B2F41-04B2-4708-B520-BCF2380B1A7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9E6D2585-A409-47A6-A0E2-FB6D3218F0F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6A41E70E-B515-4F1B-9E40-0EEDE4EE85F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04E8950F-FE36-432A-996E-12351581D76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sz="half" idx="10"/>
          </p:nvPr>
        </p:nvSpPr>
        <p:spPr>
          <a:ln/>
        </p:spPr>
        <p:txBody>
          <a:bodyPr/>
          <a:lstStyle>
            <a:lvl1pPr>
              <a:defRPr/>
            </a:lvl1pPr>
          </a:lstStyle>
          <a:p>
            <a:pPr>
              <a:defRPr/>
            </a:pPr>
            <a:endParaRPr lang="en-US"/>
          </a:p>
        </p:txBody>
      </p:sp>
      <p:sp>
        <p:nvSpPr>
          <p:cNvPr id="8" name="Rectangle 4"/>
          <p:cNvSpPr>
            <a:spLocks noGrp="1" noChangeArrowheads="1"/>
          </p:cNvSpPr>
          <p:nvPr>
            <p:ph type="ftr" sz="quarter" idx="11"/>
          </p:nvPr>
        </p:nvSpPr>
        <p:spPr>
          <a:ln/>
        </p:spPr>
        <p:txBody>
          <a:bodyPr/>
          <a:lstStyle>
            <a:lvl1pPr>
              <a:defRPr/>
            </a:lvl1pPr>
          </a:lstStyle>
          <a:p>
            <a:pPr>
              <a:defRPr/>
            </a:pPr>
            <a:endParaRPr lang="en-US"/>
          </a:p>
        </p:txBody>
      </p:sp>
      <p:sp>
        <p:nvSpPr>
          <p:cNvPr id="9" name="Rectangle 5"/>
          <p:cNvSpPr>
            <a:spLocks noGrp="1" noChangeArrowheads="1"/>
          </p:cNvSpPr>
          <p:nvPr>
            <p:ph type="sldNum" sz="quarter" idx="12"/>
          </p:nvPr>
        </p:nvSpPr>
        <p:spPr>
          <a:ln/>
        </p:spPr>
        <p:txBody>
          <a:bodyPr/>
          <a:lstStyle>
            <a:lvl1pPr>
              <a:defRPr/>
            </a:lvl1pPr>
          </a:lstStyle>
          <a:p>
            <a:pPr>
              <a:defRPr/>
            </a:pPr>
            <a:fld id="{473E7583-7375-4ABD-B437-626FF625DF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sz="half" idx="10"/>
          </p:nvPr>
        </p:nvSpPr>
        <p:spPr>
          <a:ln/>
        </p:spPr>
        <p:txBody>
          <a:bodyPr/>
          <a:lstStyle>
            <a:lvl1pPr>
              <a:defRPr/>
            </a:lvl1pPr>
          </a:lstStyle>
          <a:p>
            <a:pPr>
              <a:defRPr/>
            </a:pPr>
            <a:endParaRPr lang="en-US"/>
          </a:p>
        </p:txBody>
      </p:sp>
      <p:sp>
        <p:nvSpPr>
          <p:cNvPr id="4" name="Rectangle 4"/>
          <p:cNvSpPr>
            <a:spLocks noGrp="1" noChangeArrowheads="1"/>
          </p:cNvSpPr>
          <p:nvPr>
            <p:ph type="ftr" sz="quarter" idx="11"/>
          </p:nvPr>
        </p:nvSpPr>
        <p:spPr>
          <a:ln/>
        </p:spPr>
        <p:txBody>
          <a:bodyPr/>
          <a:lstStyle>
            <a:lvl1pPr>
              <a:defRPr/>
            </a:lvl1pPr>
          </a:lstStyle>
          <a:p>
            <a:pPr>
              <a:defRPr/>
            </a:pPr>
            <a:endParaRPr lang="en-US"/>
          </a:p>
        </p:txBody>
      </p:sp>
      <p:sp>
        <p:nvSpPr>
          <p:cNvPr id="5" name="Rectangle 5"/>
          <p:cNvSpPr>
            <a:spLocks noGrp="1" noChangeArrowheads="1"/>
          </p:cNvSpPr>
          <p:nvPr>
            <p:ph type="sldNum" sz="quarter" idx="12"/>
          </p:nvPr>
        </p:nvSpPr>
        <p:spPr>
          <a:ln/>
        </p:spPr>
        <p:txBody>
          <a:bodyPr/>
          <a:lstStyle>
            <a:lvl1pPr>
              <a:defRPr/>
            </a:lvl1pPr>
          </a:lstStyle>
          <a:p>
            <a:pPr>
              <a:defRPr/>
            </a:pPr>
            <a:fld id="{BD39D035-170D-43D2-AEFF-83A8A6F9A93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endParaRPr lang="en-US"/>
          </a:p>
        </p:txBody>
      </p:sp>
      <p:sp>
        <p:nvSpPr>
          <p:cNvPr id="3" name="Rectangle 4"/>
          <p:cNvSpPr>
            <a:spLocks noGrp="1" noChangeArrowheads="1"/>
          </p:cNvSpPr>
          <p:nvPr>
            <p:ph type="ftr" sz="quarter" idx="11"/>
          </p:nvPr>
        </p:nvSpPr>
        <p:spPr>
          <a:ln/>
        </p:spPr>
        <p:txBody>
          <a:bodyPr/>
          <a:lstStyle>
            <a:lvl1pPr>
              <a:defRPr/>
            </a:lvl1pPr>
          </a:lstStyle>
          <a:p>
            <a:pPr>
              <a:defRPr/>
            </a:pPr>
            <a:endParaRPr lang="en-US"/>
          </a:p>
        </p:txBody>
      </p:sp>
      <p:sp>
        <p:nvSpPr>
          <p:cNvPr id="4" name="Rectangle 5"/>
          <p:cNvSpPr>
            <a:spLocks noGrp="1" noChangeArrowheads="1"/>
          </p:cNvSpPr>
          <p:nvPr>
            <p:ph type="sldNum" sz="quarter" idx="12"/>
          </p:nvPr>
        </p:nvSpPr>
        <p:spPr>
          <a:ln/>
        </p:spPr>
        <p:txBody>
          <a:bodyPr/>
          <a:lstStyle>
            <a:lvl1pPr>
              <a:defRPr/>
            </a:lvl1pPr>
          </a:lstStyle>
          <a:p>
            <a:pPr>
              <a:defRPr/>
            </a:pPr>
            <a:fld id="{C7A99A0F-DFE4-49AA-B3F3-5C23D8E2336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0DCC4E23-3FA5-4EBC-B65B-57287CF4A33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E433EF80-9CC0-4DB1-9BA0-02EBEB733EE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3262F002-6053-4936-A8BD-49484D142B4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533400"/>
            <a:ext cx="19050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533400"/>
            <a:ext cx="55626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914E20F1-E0DF-4C6B-B353-FE3DA41DFE0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257800" y="1981200"/>
            <a:ext cx="3733800" cy="4114800"/>
          </a:xfrm>
        </p:spPr>
        <p:txBody>
          <a:bodyPr/>
          <a:lstStyle/>
          <a:p>
            <a:pPr lvl="0"/>
            <a:endParaRPr lang="en-US" noProof="0" smtClean="0"/>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02479A7D-F913-4DC8-9CEF-01E10668027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16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BA065B10-8A91-47DE-A1C5-CE98CFA7452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543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257800" y="1981200"/>
            <a:ext cx="3733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sz="half" idx="10"/>
          </p:nvPr>
        </p:nvSpPr>
        <p:spPr>
          <a:ln/>
        </p:spPr>
        <p:txBody>
          <a:bodyPr/>
          <a:lstStyle>
            <a:lvl1pPr>
              <a:defRPr/>
            </a:lvl1pPr>
          </a:lstStyle>
          <a:p>
            <a:pPr>
              <a:defRPr/>
            </a:pPr>
            <a:endParaRPr lang="en-US"/>
          </a:p>
        </p:txBody>
      </p:sp>
      <p:sp>
        <p:nvSpPr>
          <p:cNvPr id="6" name="Rectangle 4"/>
          <p:cNvSpPr>
            <a:spLocks noGrp="1" noChangeArrowheads="1"/>
          </p:cNvSpPr>
          <p:nvPr>
            <p:ph type="ftr" sz="quarter" idx="11"/>
          </p:nvPr>
        </p:nvSpPr>
        <p:spPr>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0D3B154D-E646-4921-B84A-3CCE6D32D97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71600" y="533400"/>
            <a:ext cx="75438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43011" name="Rectangle 3"/>
          <p:cNvSpPr>
            <a:spLocks noGrp="1" noChangeArrowheads="1"/>
          </p:cNvSpPr>
          <p:nvPr>
            <p:ph type="dt" sz="half" idx="2"/>
          </p:nvPr>
        </p:nvSpPr>
        <p:spPr bwMode="auto">
          <a:xfrm>
            <a:off x="1371600" y="6248400"/>
            <a:ext cx="16764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smtClean="0"/>
            </a:lvl1pPr>
          </a:lstStyle>
          <a:p>
            <a:pPr>
              <a:defRPr/>
            </a:pPr>
            <a:endParaRPr lang="en-US"/>
          </a:p>
        </p:txBody>
      </p:sp>
      <p:sp>
        <p:nvSpPr>
          <p:cNvPr id="43012" name="Rectangle 4"/>
          <p:cNvSpPr>
            <a:spLocks noGrp="1" noChangeArrowheads="1"/>
          </p:cNvSpPr>
          <p:nvPr>
            <p:ph type="ftr" sz="quarter" idx="3"/>
          </p:nvPr>
        </p:nvSpPr>
        <p:spPr bwMode="auto">
          <a:xfrm>
            <a:off x="3429000" y="6248400"/>
            <a:ext cx="3429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smtClean="0"/>
            </a:lvl1pPr>
          </a:lstStyle>
          <a:p>
            <a:pPr>
              <a:defRPr/>
            </a:pPr>
            <a:endParaRPr lang="en-US"/>
          </a:p>
        </p:txBody>
      </p:sp>
      <p:sp>
        <p:nvSpPr>
          <p:cNvPr id="43013" name="Rectangle 5"/>
          <p:cNvSpPr>
            <a:spLocks noGrp="1" noChangeArrowheads="1"/>
          </p:cNvSpPr>
          <p:nvPr>
            <p:ph type="sldNum" sz="quarter" idx="4"/>
          </p:nvPr>
        </p:nvSpPr>
        <p:spPr bwMode="auto">
          <a:xfrm>
            <a:off x="72390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smtClean="0"/>
            </a:lvl1pPr>
          </a:lstStyle>
          <a:p>
            <a:pPr>
              <a:defRPr/>
            </a:pPr>
            <a:fld id="{6D3B2505-121F-479F-9488-676674BBCBFA}" type="slidenum">
              <a:rPr lang="en-US"/>
              <a:pPr>
                <a:defRPr/>
              </a:pPr>
              <a:t>‹#›</a:t>
            </a:fld>
            <a:endParaRPr lang="en-US"/>
          </a:p>
        </p:txBody>
      </p:sp>
      <p:pic>
        <p:nvPicPr>
          <p:cNvPr id="1030" name="Picture 6" descr="strtegic1"/>
          <p:cNvPicPr>
            <a:picLocks noChangeAspect="1" noChangeArrowheads="1"/>
          </p:cNvPicPr>
          <p:nvPr/>
        </p:nvPicPr>
        <p:blipFill>
          <a:blip r:embed="rId16" cstate="print"/>
          <a:srcRect/>
          <a:stretch>
            <a:fillRect/>
          </a:stretch>
        </p:blipFill>
        <p:spPr bwMode="auto">
          <a:xfrm>
            <a:off x="0" y="0"/>
            <a:ext cx="1219200" cy="6858000"/>
          </a:xfrm>
          <a:prstGeom prst="rect">
            <a:avLst/>
          </a:prstGeom>
          <a:noFill/>
          <a:ln w="9525">
            <a:noFill/>
            <a:miter lim="800000"/>
            <a:headEnd/>
            <a:tailEnd/>
          </a:ln>
        </p:spPr>
      </p:pic>
      <p:sp>
        <p:nvSpPr>
          <p:cNvPr id="1031" name="Rectangle 7"/>
          <p:cNvSpPr>
            <a:spLocks noGrp="1" noChangeArrowheads="1"/>
          </p:cNvSpPr>
          <p:nvPr>
            <p:ph type="body" idx="1"/>
          </p:nvPr>
        </p:nvSpPr>
        <p:spPr bwMode="auto">
          <a:xfrm>
            <a:off x="1371600" y="1981200"/>
            <a:ext cx="7620000" cy="4114800"/>
          </a:xfrm>
          <a:prstGeom prst="rect">
            <a:avLst/>
          </a:prstGeom>
          <a:noFill/>
          <a:ln w="12700" cap="sq">
            <a:noFill/>
            <a:miter lim="800000"/>
            <a:headEnd type="none" w="sm" len="sm"/>
            <a:tailEnd type="none" w="sm" len="sm"/>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88"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Font typeface="Wingdings" pitchFamily="2" charset="2"/>
        <a:buChar char="w"/>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9500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title"/>
          </p:nvPr>
        </p:nvSpPr>
        <p:spPr>
          <a:xfrm>
            <a:off x="1371600" y="304800"/>
            <a:ext cx="7543800" cy="1371600"/>
          </a:xfrm>
        </p:spPr>
        <p:txBody>
          <a:bodyPr/>
          <a:lstStyle/>
          <a:p>
            <a:pPr eaLnBrk="1" hangingPunct="1"/>
            <a:r>
              <a:rPr lang="en-US" b="1" smtClean="0">
                <a:solidFill>
                  <a:srgbClr val="0033CC"/>
                </a:solidFill>
              </a:rPr>
              <a:t>The American Revolution </a:t>
            </a:r>
            <a:br>
              <a:rPr lang="en-US" b="1" smtClean="0">
                <a:solidFill>
                  <a:srgbClr val="0033CC"/>
                </a:solidFill>
              </a:rPr>
            </a:br>
            <a:r>
              <a:rPr lang="en-US" b="1" smtClean="0">
                <a:solidFill>
                  <a:srgbClr val="0033CC"/>
                </a:solidFill>
              </a:rPr>
              <a:t>1776- 1783</a:t>
            </a:r>
          </a:p>
        </p:txBody>
      </p:sp>
      <p:pic>
        <p:nvPicPr>
          <p:cNvPr id="3075" name="Picture 1029" descr="bunker hill"/>
          <p:cNvPicPr>
            <a:picLocks noChangeAspect="1" noChangeArrowheads="1"/>
          </p:cNvPicPr>
          <p:nvPr>
            <p:ph idx="1"/>
          </p:nvPr>
        </p:nvPicPr>
        <p:blipFill>
          <a:blip r:embed="rId3" cstate="print"/>
          <a:srcRect t="5000"/>
          <a:stretch>
            <a:fillRect/>
          </a:stretch>
        </p:blipFill>
        <p:spPr>
          <a:xfrm>
            <a:off x="2514600" y="1905000"/>
            <a:ext cx="5051425" cy="4437063"/>
          </a:xfrm>
          <a:noFill/>
          <a:ln w="31750" cap="flat">
            <a:solidFill>
              <a:schemeClr val="tx1"/>
            </a:solidFill>
            <a:headEnd w="med" len="med"/>
            <a:tailEnd w="med" len="me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371600" y="712788"/>
            <a:ext cx="7543800" cy="658812"/>
          </a:xfrm>
        </p:spPr>
        <p:txBody>
          <a:bodyPr/>
          <a:lstStyle/>
          <a:p>
            <a:pPr eaLnBrk="1" hangingPunct="1"/>
            <a:r>
              <a:rPr lang="en-US" sz="4800" b="1" smtClean="0">
                <a:solidFill>
                  <a:srgbClr val="0033CC"/>
                </a:solidFill>
              </a:rPr>
              <a:t>The Revolutionary Era</a:t>
            </a:r>
          </a:p>
        </p:txBody>
      </p:sp>
      <p:sp>
        <p:nvSpPr>
          <p:cNvPr id="4099" name="Rectangle 3"/>
          <p:cNvSpPr>
            <a:spLocks noGrp="1" noChangeArrowheads="1"/>
          </p:cNvSpPr>
          <p:nvPr>
            <p:ph type="body" idx="1"/>
          </p:nvPr>
        </p:nvSpPr>
        <p:spPr>
          <a:xfrm>
            <a:off x="1524000" y="1752600"/>
            <a:ext cx="7010400" cy="4572000"/>
          </a:xfrm>
        </p:spPr>
        <p:txBody>
          <a:bodyPr/>
          <a:lstStyle/>
          <a:p>
            <a:pPr eaLnBrk="1" hangingPunct="1"/>
            <a:r>
              <a:rPr lang="en-US" sz="2800" b="1" smtClean="0"/>
              <a:t>“No Turning Back:” 1774-1776</a:t>
            </a:r>
          </a:p>
          <a:p>
            <a:pPr eaLnBrk="1" hangingPunct="1"/>
            <a:r>
              <a:rPr lang="en-US" sz="2800" b="1" smtClean="0"/>
              <a:t>Declaration of Independence, 1776</a:t>
            </a:r>
          </a:p>
          <a:p>
            <a:pPr eaLnBrk="1" hangingPunct="1"/>
            <a:r>
              <a:rPr lang="en-US" sz="2800" b="1" smtClean="0"/>
              <a:t>The Contenders</a:t>
            </a:r>
          </a:p>
          <a:p>
            <a:pPr eaLnBrk="1" hangingPunct="1"/>
            <a:r>
              <a:rPr lang="en-US" sz="2800" b="1" smtClean="0"/>
              <a:t>Early Years of War</a:t>
            </a:r>
          </a:p>
          <a:p>
            <a:pPr eaLnBrk="1" hangingPunct="1"/>
            <a:r>
              <a:rPr lang="en-US" sz="2800" b="1" smtClean="0"/>
              <a:t>Turning Points</a:t>
            </a:r>
          </a:p>
          <a:p>
            <a:pPr eaLnBrk="1" hangingPunct="1"/>
            <a:r>
              <a:rPr lang="en-US" sz="2800" b="1" smtClean="0"/>
              <a:t>War and Society</a:t>
            </a:r>
          </a:p>
          <a:p>
            <a:pPr eaLnBrk="1" hangingPunct="1"/>
            <a:r>
              <a:rPr lang="en-US" sz="2800" b="1" smtClean="0"/>
              <a:t>Conclusions, 1783</a:t>
            </a:r>
          </a:p>
          <a:p>
            <a:pPr eaLnBrk="1" hangingPunct="1"/>
            <a:endParaRPr lang="en-US" sz="2800" b="1"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371600" y="228600"/>
            <a:ext cx="7543800" cy="990600"/>
          </a:xfrm>
        </p:spPr>
        <p:txBody>
          <a:bodyPr/>
          <a:lstStyle/>
          <a:p>
            <a:pPr eaLnBrk="1" hangingPunct="1"/>
            <a:r>
              <a:rPr lang="en-US" b="1" smtClean="0">
                <a:solidFill>
                  <a:srgbClr val="0033CC"/>
                </a:solidFill>
              </a:rPr>
              <a:t>The Road To War</a:t>
            </a:r>
          </a:p>
        </p:txBody>
      </p:sp>
      <p:sp>
        <p:nvSpPr>
          <p:cNvPr id="5123" name="Rectangle 3"/>
          <p:cNvSpPr>
            <a:spLocks noGrp="1" noChangeArrowheads="1"/>
          </p:cNvSpPr>
          <p:nvPr>
            <p:ph type="body" idx="1"/>
          </p:nvPr>
        </p:nvSpPr>
        <p:spPr>
          <a:xfrm>
            <a:off x="1371600" y="1219200"/>
            <a:ext cx="7620000" cy="5334000"/>
          </a:xfrm>
        </p:spPr>
        <p:txBody>
          <a:bodyPr/>
          <a:lstStyle/>
          <a:p>
            <a:pPr eaLnBrk="1" hangingPunct="1">
              <a:lnSpc>
                <a:spcPct val="90000"/>
              </a:lnSpc>
            </a:pPr>
            <a:r>
              <a:rPr lang="en-US" b="1" smtClean="0"/>
              <a:t>The </a:t>
            </a:r>
            <a:r>
              <a:rPr lang="en-US" b="1" smtClean="0">
                <a:solidFill>
                  <a:srgbClr val="C00000"/>
                </a:solidFill>
              </a:rPr>
              <a:t>Sons of Liberty </a:t>
            </a:r>
            <a:r>
              <a:rPr lang="en-US" b="1" smtClean="0"/>
              <a:t>organized chapters across the north, opposed what they considered British abuses  </a:t>
            </a:r>
          </a:p>
          <a:p>
            <a:pPr eaLnBrk="1" hangingPunct="1">
              <a:lnSpc>
                <a:spcPct val="90000"/>
              </a:lnSpc>
            </a:pPr>
            <a:r>
              <a:rPr lang="en-US" b="1" smtClean="0"/>
              <a:t>Broke “salutary neglect” </a:t>
            </a:r>
          </a:p>
          <a:p>
            <a:pPr eaLnBrk="1" hangingPunct="1">
              <a:lnSpc>
                <a:spcPct val="90000"/>
              </a:lnSpc>
            </a:pPr>
            <a:r>
              <a:rPr lang="en-US" b="1" smtClean="0"/>
              <a:t>Differences: high taxes and abuses vs. payment for war, not following rules, cost of government</a:t>
            </a:r>
          </a:p>
          <a:p>
            <a:pPr eaLnBrk="1" hangingPunct="1">
              <a:lnSpc>
                <a:spcPct val="90000"/>
              </a:lnSpc>
            </a:pPr>
            <a:r>
              <a:rPr lang="en-US" b="1" smtClean="0">
                <a:solidFill>
                  <a:schemeClr val="accent2"/>
                </a:solidFill>
              </a:rPr>
              <a:t>Boston Massacre</a:t>
            </a:r>
            <a:r>
              <a:rPr lang="en-US" b="1" smtClean="0"/>
              <a:t>, 1770</a:t>
            </a:r>
          </a:p>
          <a:p>
            <a:pPr eaLnBrk="1" hangingPunct="1">
              <a:lnSpc>
                <a:spcPct val="90000"/>
              </a:lnSpc>
            </a:pPr>
            <a:r>
              <a:rPr lang="en-US" b="1" smtClean="0">
                <a:solidFill>
                  <a:schemeClr val="accent2"/>
                </a:solidFill>
              </a:rPr>
              <a:t>Committees of Correspondence</a:t>
            </a:r>
          </a:p>
          <a:p>
            <a:pPr eaLnBrk="1" hangingPunct="1">
              <a:lnSpc>
                <a:spcPct val="90000"/>
              </a:lnSpc>
            </a:pPr>
            <a:r>
              <a:rPr lang="en-US" b="1" smtClean="0"/>
              <a:t>Tea Tax and </a:t>
            </a:r>
            <a:r>
              <a:rPr lang="en-US" b="1" smtClean="0">
                <a:solidFill>
                  <a:schemeClr val="accent2"/>
                </a:solidFill>
              </a:rPr>
              <a:t>Boston Tea Party</a:t>
            </a:r>
            <a:r>
              <a:rPr lang="en-US" b="1" smtClean="0"/>
              <a:t>, 1773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1371600" y="304800"/>
            <a:ext cx="7543800" cy="914400"/>
          </a:xfrm>
        </p:spPr>
        <p:txBody>
          <a:bodyPr/>
          <a:lstStyle/>
          <a:p>
            <a:pPr eaLnBrk="1" hangingPunct="1"/>
            <a:r>
              <a:rPr lang="en-US" b="1" smtClean="0">
                <a:solidFill>
                  <a:schemeClr val="accent2"/>
                </a:solidFill>
              </a:rPr>
              <a:t>Boston Massacre, 1770</a:t>
            </a:r>
          </a:p>
        </p:txBody>
      </p:sp>
      <p:pic>
        <p:nvPicPr>
          <p:cNvPr id="6147" name="Picture 6" descr="BosMassacre"/>
          <p:cNvPicPr>
            <a:picLocks noChangeAspect="1" noChangeArrowheads="1"/>
          </p:cNvPicPr>
          <p:nvPr>
            <p:ph idx="1"/>
          </p:nvPr>
        </p:nvPicPr>
        <p:blipFill>
          <a:blip r:embed="rId3" cstate="print"/>
          <a:srcRect l="2856" t="5000" b="7500"/>
          <a:stretch>
            <a:fillRect/>
          </a:stretch>
        </p:blipFill>
        <p:spPr>
          <a:xfrm>
            <a:off x="2057400" y="1447800"/>
            <a:ext cx="6197600" cy="5165725"/>
          </a:xfrm>
          <a:noFill/>
          <a:ln w="44450" cap="flat">
            <a:solidFill>
              <a:srgbClr val="333333"/>
            </a:solidFill>
            <a:headEnd w="med" len="med"/>
            <a:tailEnd w="med" len="me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1371600" y="228600"/>
            <a:ext cx="7543800" cy="1143000"/>
          </a:xfrm>
        </p:spPr>
        <p:txBody>
          <a:bodyPr/>
          <a:lstStyle/>
          <a:p>
            <a:pPr eaLnBrk="1" hangingPunct="1"/>
            <a:r>
              <a:rPr lang="en-US" b="1" smtClean="0">
                <a:solidFill>
                  <a:schemeClr val="accent2"/>
                </a:solidFill>
              </a:rPr>
              <a:t>Boston Tea Party, 1773</a:t>
            </a:r>
          </a:p>
        </p:txBody>
      </p:sp>
      <p:pic>
        <p:nvPicPr>
          <p:cNvPr id="7171" name="Picture 6" descr="bostonteaparty"/>
          <p:cNvPicPr>
            <a:picLocks noChangeAspect="1" noChangeArrowheads="1"/>
          </p:cNvPicPr>
          <p:nvPr>
            <p:ph idx="1"/>
          </p:nvPr>
        </p:nvPicPr>
        <p:blipFill>
          <a:blip r:embed="rId3" cstate="print">
            <a:lum bright="10000" contrast="10000"/>
          </a:blip>
          <a:srcRect b="10170"/>
          <a:stretch>
            <a:fillRect/>
          </a:stretch>
        </p:blipFill>
        <p:spPr>
          <a:xfrm>
            <a:off x="1600200" y="1600200"/>
            <a:ext cx="7086600" cy="4678363"/>
          </a:xfrm>
          <a:noFill/>
          <a:ln w="50800" cap="flat">
            <a:solidFill>
              <a:schemeClr val="tx1"/>
            </a:solidFill>
            <a:headEnd w="med" len="med"/>
            <a:tailEnd w="med" len="me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371600" y="381000"/>
            <a:ext cx="7543800" cy="990600"/>
          </a:xfrm>
        </p:spPr>
        <p:txBody>
          <a:bodyPr/>
          <a:lstStyle/>
          <a:p>
            <a:pPr eaLnBrk="1" hangingPunct="1"/>
            <a:r>
              <a:rPr lang="en-US" b="1" smtClean="0">
                <a:solidFill>
                  <a:srgbClr val="0033CC"/>
                </a:solidFill>
              </a:rPr>
              <a:t>No Turning Back, 1774-6</a:t>
            </a:r>
          </a:p>
        </p:txBody>
      </p:sp>
      <p:sp>
        <p:nvSpPr>
          <p:cNvPr id="8195" name="Rectangle 3"/>
          <p:cNvSpPr>
            <a:spLocks noGrp="1" noChangeArrowheads="1"/>
          </p:cNvSpPr>
          <p:nvPr>
            <p:ph type="body" idx="1"/>
          </p:nvPr>
        </p:nvSpPr>
        <p:spPr>
          <a:xfrm>
            <a:off x="1371600" y="1752600"/>
            <a:ext cx="7620000" cy="4724400"/>
          </a:xfrm>
        </p:spPr>
        <p:txBody>
          <a:bodyPr/>
          <a:lstStyle/>
          <a:p>
            <a:pPr eaLnBrk="1" hangingPunct="1">
              <a:lnSpc>
                <a:spcPct val="90000"/>
              </a:lnSpc>
              <a:buFont typeface="Wingdings" pitchFamily="2" charset="2"/>
              <a:buNone/>
            </a:pPr>
            <a:r>
              <a:rPr lang="en-US" b="1" smtClean="0"/>
              <a:t>-British reacted to </a:t>
            </a:r>
            <a:r>
              <a:rPr lang="en-US" b="1" smtClean="0">
                <a:solidFill>
                  <a:schemeClr val="accent2"/>
                </a:solidFill>
              </a:rPr>
              <a:t>Boston Tea Party</a:t>
            </a:r>
          </a:p>
          <a:p>
            <a:pPr eaLnBrk="1" hangingPunct="1">
              <a:lnSpc>
                <a:spcPct val="90000"/>
              </a:lnSpc>
              <a:buFont typeface="Wingdings" pitchFamily="2" charset="2"/>
              <a:buNone/>
            </a:pPr>
            <a:r>
              <a:rPr lang="en-US" sz="2800" b="1" smtClean="0"/>
              <a:t>       	A). “Intolerable Acts” 1774</a:t>
            </a:r>
          </a:p>
          <a:p>
            <a:pPr eaLnBrk="1" hangingPunct="1">
              <a:lnSpc>
                <a:spcPct val="90000"/>
              </a:lnSpc>
              <a:buFont typeface="Wingdings" pitchFamily="2" charset="2"/>
              <a:buNone/>
            </a:pPr>
            <a:r>
              <a:rPr lang="en-US" sz="2800" b="1" smtClean="0"/>
              <a:t>           	1). Mass. Charter; Boston Port; </a:t>
            </a:r>
          </a:p>
          <a:p>
            <a:pPr eaLnBrk="1" hangingPunct="1">
              <a:lnSpc>
                <a:spcPct val="90000"/>
              </a:lnSpc>
              <a:buFont typeface="Wingdings" pitchFamily="2" charset="2"/>
              <a:buNone/>
            </a:pPr>
            <a:r>
              <a:rPr lang="en-US" sz="2800" b="1" smtClean="0"/>
              <a:t>           	2). Gen. Thomas Gage in Mass</a:t>
            </a:r>
          </a:p>
          <a:p>
            <a:pPr eaLnBrk="1" hangingPunct="1">
              <a:lnSpc>
                <a:spcPct val="90000"/>
              </a:lnSpc>
              <a:buFont typeface="Wingdings" pitchFamily="2" charset="2"/>
              <a:buNone/>
            </a:pPr>
            <a:r>
              <a:rPr lang="en-US" sz="2800" b="1" smtClean="0"/>
              <a:t>		  	3). Quebec</a:t>
            </a:r>
            <a:r>
              <a:rPr lang="en-US" b="1" smtClean="0"/>
              <a:t> </a:t>
            </a:r>
          </a:p>
          <a:p>
            <a:pPr eaLnBrk="1" hangingPunct="1">
              <a:lnSpc>
                <a:spcPct val="90000"/>
              </a:lnSpc>
              <a:buFont typeface="Wingdings" pitchFamily="2" charset="2"/>
              <a:buNone/>
            </a:pPr>
            <a:r>
              <a:rPr lang="en-US" b="1" smtClean="0">
                <a:solidFill>
                  <a:schemeClr val="accent2"/>
                </a:solidFill>
              </a:rPr>
              <a:t>-1</a:t>
            </a:r>
            <a:r>
              <a:rPr lang="en-US" b="1" baseline="30000" smtClean="0">
                <a:solidFill>
                  <a:schemeClr val="accent2"/>
                </a:solidFill>
              </a:rPr>
              <a:t>st</a:t>
            </a:r>
            <a:r>
              <a:rPr lang="en-US" b="1" smtClean="0">
                <a:solidFill>
                  <a:schemeClr val="accent2"/>
                </a:solidFill>
              </a:rPr>
              <a:t> Continental Congress</a:t>
            </a:r>
            <a:r>
              <a:rPr lang="en-US" b="1" smtClean="0"/>
              <a:t>, 1774</a:t>
            </a:r>
          </a:p>
          <a:p>
            <a:pPr eaLnBrk="1" hangingPunct="1">
              <a:lnSpc>
                <a:spcPct val="90000"/>
              </a:lnSpc>
              <a:buFont typeface="Wingdings" pitchFamily="2" charset="2"/>
              <a:buNone/>
            </a:pPr>
            <a:r>
              <a:rPr lang="en-US" sz="2800" b="1" smtClean="0"/>
              <a:t>		A.  Did not </a:t>
            </a:r>
            <a:r>
              <a:rPr lang="en-US" sz="2800" b="1" i="1" smtClean="0"/>
              <a:t>want</a:t>
            </a:r>
            <a:r>
              <a:rPr lang="en-US" sz="2800" b="1" smtClean="0"/>
              <a:t> war</a:t>
            </a:r>
          </a:p>
          <a:p>
            <a:pPr eaLnBrk="1" hangingPunct="1">
              <a:lnSpc>
                <a:spcPct val="90000"/>
              </a:lnSpc>
              <a:buFont typeface="Wingdings" pitchFamily="2" charset="2"/>
              <a:buNone/>
            </a:pPr>
            <a:r>
              <a:rPr lang="en-US" sz="2800" b="1" smtClean="0"/>
              <a:t>		B.  Committed crown</a:t>
            </a:r>
          </a:p>
          <a:p>
            <a:pPr eaLnBrk="1" hangingPunct="1">
              <a:lnSpc>
                <a:spcPct val="90000"/>
              </a:lnSpc>
              <a:buFont typeface="Wingdings" pitchFamily="2" charset="2"/>
              <a:buNone/>
            </a:pPr>
            <a:r>
              <a:rPr lang="en-US" sz="2800" b="1" smtClean="0"/>
              <a:t>		C.  Boycotts &amp; Unity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a:xfrm>
            <a:off x="1828800" y="304800"/>
            <a:ext cx="6553200" cy="762000"/>
          </a:xfrm>
        </p:spPr>
        <p:txBody>
          <a:bodyPr/>
          <a:lstStyle/>
          <a:p>
            <a:pPr eaLnBrk="1" hangingPunct="1"/>
            <a:r>
              <a:rPr lang="en-US" b="1" smtClean="0">
                <a:solidFill>
                  <a:schemeClr val="accent1"/>
                </a:solidFill>
              </a:rPr>
              <a:t>Colonial Nationalism</a:t>
            </a:r>
          </a:p>
        </p:txBody>
      </p:sp>
      <p:sp>
        <p:nvSpPr>
          <p:cNvPr id="9219" name="Rectangle 6" descr="Rectangle: Click to edit Master text styles&#10;Second level&#10;Third level&#10;Fourth level&#10;Fifth level"/>
          <p:cNvSpPr>
            <a:spLocks noGrp="1" noChangeArrowheads="1"/>
          </p:cNvSpPr>
          <p:nvPr>
            <p:ph type="body" sz="half" idx="2"/>
          </p:nvPr>
        </p:nvSpPr>
        <p:spPr>
          <a:xfrm>
            <a:off x="6019800" y="1524000"/>
            <a:ext cx="2895600" cy="4572000"/>
          </a:xfrm>
        </p:spPr>
        <p:txBody>
          <a:bodyPr/>
          <a:lstStyle/>
          <a:p>
            <a:pPr eaLnBrk="1" hangingPunct="1"/>
            <a:r>
              <a:rPr lang="en-US" sz="2800" smtClean="0"/>
              <a:t>Common Experiences</a:t>
            </a:r>
          </a:p>
          <a:p>
            <a:pPr eaLnBrk="1" hangingPunct="1"/>
            <a:r>
              <a:rPr lang="en-US" sz="2800" smtClean="0"/>
              <a:t>Military Service</a:t>
            </a:r>
          </a:p>
          <a:p>
            <a:pPr eaLnBrk="1" hangingPunct="1"/>
            <a:r>
              <a:rPr lang="en-US" sz="2800" smtClean="0"/>
              <a:t>British troops</a:t>
            </a:r>
          </a:p>
          <a:p>
            <a:pPr eaLnBrk="1" hangingPunct="1"/>
            <a:r>
              <a:rPr lang="en-US" sz="2800" smtClean="0"/>
              <a:t>Print Media</a:t>
            </a:r>
          </a:p>
          <a:p>
            <a:pPr eaLnBrk="1" hangingPunct="1"/>
            <a:r>
              <a:rPr lang="en-US" sz="2800" smtClean="0"/>
              <a:t>Socio-cultural</a:t>
            </a:r>
          </a:p>
          <a:p>
            <a:pPr eaLnBrk="1" hangingPunct="1"/>
            <a:r>
              <a:rPr lang="en-US" sz="2800" smtClean="0"/>
              <a:t>Anti-Indianism</a:t>
            </a:r>
          </a:p>
          <a:p>
            <a:pPr eaLnBrk="1" hangingPunct="1"/>
            <a:r>
              <a:rPr lang="en-US" sz="2800" smtClean="0"/>
              <a:t>“Americanism</a:t>
            </a:r>
            <a:r>
              <a:rPr lang="en-US" sz="2800" b="1" smtClean="0"/>
              <a:t>”</a:t>
            </a:r>
          </a:p>
        </p:txBody>
      </p:sp>
      <p:pic>
        <p:nvPicPr>
          <p:cNvPr id="9220" name="Picture 7" descr="unite or die"/>
          <p:cNvPicPr>
            <a:picLocks noChangeAspect="1" noChangeArrowheads="1"/>
          </p:cNvPicPr>
          <p:nvPr>
            <p:ph sz="half" idx="1"/>
          </p:nvPr>
        </p:nvPicPr>
        <p:blipFill>
          <a:blip r:embed="rId3" cstate="print"/>
          <a:srcRect/>
          <a:stretch>
            <a:fillRect/>
          </a:stretch>
        </p:blipFill>
        <p:spPr>
          <a:xfrm>
            <a:off x="1295400" y="1905000"/>
            <a:ext cx="4597400" cy="2641600"/>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838200"/>
          </a:xfrm>
        </p:spPr>
        <p:txBody>
          <a:bodyPr/>
          <a:lstStyle/>
          <a:p>
            <a:pPr eaLnBrk="1" hangingPunct="1"/>
            <a:r>
              <a:rPr lang="en-US" b="1" smtClean="0">
                <a:solidFill>
                  <a:srgbClr val="0070C0"/>
                </a:solidFill>
              </a:rPr>
              <a:t>Social Differences</a:t>
            </a:r>
          </a:p>
        </p:txBody>
      </p:sp>
      <p:sp>
        <p:nvSpPr>
          <p:cNvPr id="10243" name="Rectangle 3" descr="Rectangle: Click to edit Master text styles&#10;Second level&#10;Third level&#10;Fourth level&#10;Fifth level"/>
          <p:cNvSpPr>
            <a:spLocks noGrp="1" noChangeArrowheads="1"/>
          </p:cNvSpPr>
          <p:nvPr>
            <p:ph type="body" sz="half" idx="1"/>
          </p:nvPr>
        </p:nvSpPr>
        <p:spPr>
          <a:xfrm>
            <a:off x="1371600" y="1524000"/>
            <a:ext cx="4191000" cy="4495800"/>
          </a:xfrm>
        </p:spPr>
        <p:txBody>
          <a:bodyPr/>
          <a:lstStyle/>
          <a:p>
            <a:pPr eaLnBrk="1" hangingPunct="1"/>
            <a:r>
              <a:rPr lang="en-US" sz="2800" b="1" smtClean="0"/>
              <a:t>Weak Aristocracy</a:t>
            </a:r>
          </a:p>
          <a:p>
            <a:pPr lvl="1" eaLnBrk="1" hangingPunct="1"/>
            <a:r>
              <a:rPr lang="en-US" sz="2400" b="1" smtClean="0"/>
              <a:t>Less power</a:t>
            </a:r>
          </a:p>
          <a:p>
            <a:pPr eaLnBrk="1" hangingPunct="1"/>
            <a:r>
              <a:rPr lang="en-US" sz="2800" b="1" smtClean="0"/>
              <a:t>More “open” land</a:t>
            </a:r>
          </a:p>
          <a:p>
            <a:pPr lvl="1" eaLnBrk="1" hangingPunct="1"/>
            <a:r>
              <a:rPr lang="en-US" sz="2400" b="1" smtClean="0"/>
              <a:t>Geographical mobility</a:t>
            </a:r>
          </a:p>
          <a:p>
            <a:pPr eaLnBrk="1" hangingPunct="1"/>
            <a:r>
              <a:rPr lang="en-US" sz="2800" b="1" smtClean="0"/>
              <a:t>Immigration</a:t>
            </a:r>
          </a:p>
          <a:p>
            <a:pPr eaLnBrk="1" hangingPunct="1"/>
            <a:r>
              <a:rPr lang="en-US" sz="2800" b="1" smtClean="0"/>
              <a:t>Indian-fighting</a:t>
            </a:r>
          </a:p>
          <a:p>
            <a:pPr eaLnBrk="1" hangingPunct="1"/>
            <a:r>
              <a:rPr lang="en-US" sz="2800" b="1" smtClean="0"/>
              <a:t>Generations of “Americans”</a:t>
            </a:r>
          </a:p>
        </p:txBody>
      </p:sp>
      <p:pic>
        <p:nvPicPr>
          <p:cNvPr id="10244" name="Picture 6" descr="hunter trapper"/>
          <p:cNvPicPr>
            <a:picLocks noChangeAspect="1" noChangeArrowheads="1"/>
          </p:cNvPicPr>
          <p:nvPr>
            <p:ph sz="half" idx="2"/>
          </p:nvPr>
        </p:nvPicPr>
        <p:blipFill>
          <a:blip r:embed="rId3" cstate="print"/>
          <a:srcRect l="14107" t="3760" r="14107" b="3760"/>
          <a:stretch>
            <a:fillRect/>
          </a:stretch>
        </p:blipFill>
        <p:spPr>
          <a:xfrm>
            <a:off x="5867400" y="1371600"/>
            <a:ext cx="2951163" cy="4754563"/>
          </a:xfrm>
          <a:ln w="25400">
            <a:solidFill>
              <a:schemeClr val="tx2"/>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371600" y="533400"/>
            <a:ext cx="7543800" cy="990600"/>
          </a:xfrm>
        </p:spPr>
        <p:txBody>
          <a:bodyPr/>
          <a:lstStyle/>
          <a:p>
            <a:pPr eaLnBrk="1" hangingPunct="1"/>
            <a:r>
              <a:rPr lang="en-US" b="1" smtClean="0">
                <a:solidFill>
                  <a:srgbClr val="0033CC"/>
                </a:solidFill>
              </a:rPr>
              <a:t>No Turning Back, 1774-6</a:t>
            </a:r>
          </a:p>
        </p:txBody>
      </p:sp>
      <p:sp>
        <p:nvSpPr>
          <p:cNvPr id="11267" name="Rectangle 3"/>
          <p:cNvSpPr>
            <a:spLocks noGrp="1" noChangeArrowheads="1"/>
          </p:cNvSpPr>
          <p:nvPr>
            <p:ph type="body" sz="half" idx="1"/>
          </p:nvPr>
        </p:nvSpPr>
        <p:spPr>
          <a:xfrm>
            <a:off x="1371600" y="1676400"/>
            <a:ext cx="4419600" cy="4724400"/>
          </a:xfrm>
        </p:spPr>
        <p:txBody>
          <a:bodyPr/>
          <a:lstStyle/>
          <a:p>
            <a:pPr eaLnBrk="1" hangingPunct="1">
              <a:buFont typeface="Wingdings" pitchFamily="2" charset="2"/>
              <a:buNone/>
            </a:pPr>
            <a:r>
              <a:rPr lang="en-US" sz="2800" b="1" smtClean="0"/>
              <a:t>-Minutemen</a:t>
            </a:r>
          </a:p>
          <a:p>
            <a:pPr eaLnBrk="1" hangingPunct="1">
              <a:buFont typeface="Wingdings" pitchFamily="2" charset="2"/>
              <a:buNone/>
            </a:pPr>
            <a:r>
              <a:rPr lang="en-US" sz="2800" b="1" smtClean="0"/>
              <a:t>-</a:t>
            </a:r>
            <a:r>
              <a:rPr lang="en-US" sz="2800" b="1" smtClean="0">
                <a:solidFill>
                  <a:schemeClr val="accent2"/>
                </a:solidFill>
              </a:rPr>
              <a:t>Loyalists and Whigs</a:t>
            </a:r>
          </a:p>
          <a:p>
            <a:pPr eaLnBrk="1" hangingPunct="1">
              <a:buFont typeface="Wingdings" pitchFamily="2" charset="2"/>
              <a:buNone/>
            </a:pPr>
            <a:r>
              <a:rPr lang="en-US" sz="2800" b="1" smtClean="0"/>
              <a:t>-Lexington &amp; Concord</a:t>
            </a:r>
          </a:p>
          <a:p>
            <a:pPr eaLnBrk="1" hangingPunct="1">
              <a:buFont typeface="Wingdings" pitchFamily="2" charset="2"/>
              <a:buNone/>
            </a:pPr>
            <a:r>
              <a:rPr lang="en-US" sz="2800" b="1" smtClean="0"/>
              <a:t>-April 1775 “shot heard ‘round the world’”</a:t>
            </a:r>
          </a:p>
          <a:p>
            <a:pPr eaLnBrk="1" hangingPunct="1">
              <a:buFont typeface="Wingdings" pitchFamily="2" charset="2"/>
              <a:buNone/>
            </a:pPr>
            <a:endParaRPr lang="en-US" sz="2800" smtClean="0"/>
          </a:p>
        </p:txBody>
      </p:sp>
      <p:pic>
        <p:nvPicPr>
          <p:cNvPr id="11268" name="Picture 6" descr="revere"/>
          <p:cNvPicPr>
            <a:picLocks noChangeAspect="1" noChangeArrowheads="1"/>
          </p:cNvPicPr>
          <p:nvPr>
            <p:ph type="clipArt" sz="half" idx="2"/>
          </p:nvPr>
        </p:nvPicPr>
        <p:blipFill>
          <a:blip r:embed="rId3" cstate="print"/>
          <a:srcRect l="3868" r="1935"/>
          <a:stretch>
            <a:fillRect/>
          </a:stretch>
        </p:blipFill>
        <p:spPr>
          <a:xfrm>
            <a:off x="5410200" y="3048000"/>
            <a:ext cx="3194050" cy="2781300"/>
          </a:xfrm>
          <a:noFill/>
          <a:ln w="28575" cap="flat">
            <a:solidFill>
              <a:schemeClr val="tx1"/>
            </a:solidFill>
            <a:headEnd w="med" len="med"/>
            <a:tailEnd w="med" len="me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b="1" smtClean="0">
                <a:solidFill>
                  <a:srgbClr val="0033CC"/>
                </a:solidFill>
              </a:rPr>
              <a:t>No Turning Back, 1774-6</a:t>
            </a:r>
          </a:p>
        </p:txBody>
      </p:sp>
      <p:sp>
        <p:nvSpPr>
          <p:cNvPr id="12291" name="Rectangle 4"/>
          <p:cNvSpPr>
            <a:spLocks noGrp="1" noChangeArrowheads="1"/>
          </p:cNvSpPr>
          <p:nvPr>
            <p:ph type="body" idx="1"/>
          </p:nvPr>
        </p:nvSpPr>
        <p:spPr>
          <a:xfrm>
            <a:off x="1600200" y="1981200"/>
            <a:ext cx="7086600" cy="4114800"/>
          </a:xfrm>
        </p:spPr>
        <p:txBody>
          <a:bodyPr/>
          <a:lstStyle/>
          <a:p>
            <a:pPr eaLnBrk="1" hangingPunct="1">
              <a:buFont typeface="Wingdings" pitchFamily="2" charset="2"/>
              <a:buNone/>
            </a:pPr>
            <a:r>
              <a:rPr lang="en-US" sz="2800" b="1" smtClean="0"/>
              <a:t>-</a:t>
            </a:r>
            <a:r>
              <a:rPr lang="en-US" sz="2800" b="1" smtClean="0">
                <a:solidFill>
                  <a:schemeClr val="accent2"/>
                </a:solidFill>
              </a:rPr>
              <a:t>The Second Continental Congress, 1775</a:t>
            </a:r>
          </a:p>
          <a:p>
            <a:pPr eaLnBrk="1" hangingPunct="1">
              <a:buFont typeface="Wingdings" pitchFamily="2" charset="2"/>
              <a:buNone/>
            </a:pPr>
            <a:r>
              <a:rPr lang="en-US" sz="2800" b="1" smtClean="0"/>
              <a:t>  A). “National Gov’t”</a:t>
            </a:r>
          </a:p>
          <a:p>
            <a:pPr eaLnBrk="1" hangingPunct="1">
              <a:buFont typeface="Wingdings" pitchFamily="2" charset="2"/>
              <a:buNone/>
            </a:pPr>
            <a:r>
              <a:rPr lang="en-US" sz="2800" b="1" smtClean="0"/>
              <a:t>  B). Olive Branch Petition</a:t>
            </a:r>
          </a:p>
          <a:p>
            <a:pPr eaLnBrk="1" hangingPunct="1">
              <a:buFont typeface="Wingdings" pitchFamily="2" charset="2"/>
              <a:buNone/>
            </a:pPr>
            <a:r>
              <a:rPr lang="en-US" sz="2800" b="1" smtClean="0"/>
              <a:t>  C). </a:t>
            </a:r>
            <a:r>
              <a:rPr lang="en-US" sz="2800" b="1" i="1" smtClean="0"/>
              <a:t>“Declaration of the Causes and Necessity of Taking up Arms”</a:t>
            </a:r>
            <a:r>
              <a:rPr lang="en-US" sz="2800" b="1" smtClean="0"/>
              <a:t> </a:t>
            </a:r>
          </a:p>
          <a:p>
            <a:pPr eaLnBrk="1" hangingPunct="1">
              <a:buFont typeface="Wingdings" pitchFamily="2" charset="2"/>
              <a:buNone/>
            </a:pPr>
            <a:r>
              <a:rPr lang="en-US" sz="2800" b="1" smtClean="0"/>
              <a:t>  D). George Washington</a:t>
            </a:r>
          </a:p>
          <a:p>
            <a:pPr eaLnBrk="1" hangingPunct="1">
              <a:buFont typeface="Wingdings" pitchFamily="2" charset="2"/>
              <a:buNone/>
            </a:pPr>
            <a:endParaRPr lang="en-US" sz="2800" b="1"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pPr eaLnBrk="1" hangingPunct="1"/>
            <a:r>
              <a:rPr lang="en-US" b="1" smtClean="0">
                <a:solidFill>
                  <a:srgbClr val="0033CC"/>
                </a:solidFill>
              </a:rPr>
              <a:t>Revolutionary Propaganda</a:t>
            </a:r>
          </a:p>
        </p:txBody>
      </p:sp>
      <p:sp>
        <p:nvSpPr>
          <p:cNvPr id="13315" name="Rectangle 5"/>
          <p:cNvSpPr>
            <a:spLocks noGrp="1" noChangeArrowheads="1"/>
          </p:cNvSpPr>
          <p:nvPr>
            <p:ph type="body" sz="half" idx="1"/>
          </p:nvPr>
        </p:nvSpPr>
        <p:spPr>
          <a:xfrm>
            <a:off x="1371600" y="1981200"/>
            <a:ext cx="4419600" cy="4114800"/>
          </a:xfrm>
        </p:spPr>
        <p:txBody>
          <a:bodyPr/>
          <a:lstStyle/>
          <a:p>
            <a:pPr eaLnBrk="1" hangingPunct="1">
              <a:buFont typeface="Wingdings" pitchFamily="2" charset="2"/>
              <a:buNone/>
            </a:pPr>
            <a:r>
              <a:rPr lang="en-US" sz="2800" b="1" smtClean="0"/>
              <a:t>-</a:t>
            </a:r>
            <a:r>
              <a:rPr lang="en-US" sz="2800" b="1" smtClean="0">
                <a:solidFill>
                  <a:schemeClr val="accent2"/>
                </a:solidFill>
              </a:rPr>
              <a:t>Thomas Paine</a:t>
            </a:r>
            <a:r>
              <a:rPr lang="en-US" sz="2800" b="1" smtClean="0"/>
              <a:t>, 1776</a:t>
            </a:r>
          </a:p>
          <a:p>
            <a:pPr eaLnBrk="1" hangingPunct="1">
              <a:buFont typeface="Wingdings" pitchFamily="2" charset="2"/>
              <a:buNone/>
            </a:pPr>
            <a:r>
              <a:rPr lang="en-US" sz="2800" b="1" smtClean="0"/>
              <a:t>   	A). </a:t>
            </a:r>
            <a:r>
              <a:rPr lang="en-US" sz="2800" b="1" i="1" smtClean="0">
                <a:solidFill>
                  <a:schemeClr val="accent2"/>
                </a:solidFill>
              </a:rPr>
              <a:t>Common Sense</a:t>
            </a:r>
          </a:p>
          <a:p>
            <a:pPr eaLnBrk="1" hangingPunct="1">
              <a:buFont typeface="Wingdings" pitchFamily="2" charset="2"/>
              <a:buNone/>
            </a:pPr>
            <a:r>
              <a:rPr lang="en-US" sz="2800" b="1" smtClean="0"/>
              <a:t>	B). Argument for rebellion &amp; independence</a:t>
            </a:r>
          </a:p>
          <a:p>
            <a:pPr eaLnBrk="1" hangingPunct="1"/>
            <a:r>
              <a:rPr lang="en-US" sz="2800" b="1" smtClean="0"/>
              <a:t>British seized American ships</a:t>
            </a:r>
          </a:p>
          <a:p>
            <a:pPr eaLnBrk="1" hangingPunct="1"/>
            <a:r>
              <a:rPr lang="en-US" sz="2800" b="1" smtClean="0"/>
              <a:t>---1776---</a:t>
            </a:r>
          </a:p>
        </p:txBody>
      </p:sp>
      <p:pic>
        <p:nvPicPr>
          <p:cNvPr id="13316" name="Picture 7" descr="thomas paine"/>
          <p:cNvPicPr>
            <a:picLocks noChangeAspect="1" noChangeArrowheads="1"/>
          </p:cNvPicPr>
          <p:nvPr>
            <p:ph sz="half" idx="2"/>
          </p:nvPr>
        </p:nvPicPr>
        <p:blipFill>
          <a:blip r:embed="rId3" cstate="print">
            <a:lum bright="8000" contrast="8000"/>
          </a:blip>
          <a:srcRect l="9967" r="9967"/>
          <a:stretch>
            <a:fillRect/>
          </a:stretch>
        </p:blipFill>
        <p:spPr>
          <a:xfrm>
            <a:off x="6096000" y="2209800"/>
            <a:ext cx="2751138" cy="3565525"/>
          </a:xfrm>
          <a:noFill/>
          <a:ln w="38100" cap="flat">
            <a:solidFill>
              <a:schemeClr val="tx1"/>
            </a:solidFill>
            <a:headEnd w="med" len="med"/>
            <a:tailEnd w="med" len="me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447800" y="533400"/>
            <a:ext cx="7391400" cy="685800"/>
          </a:xfrm>
        </p:spPr>
        <p:txBody>
          <a:bodyPr/>
          <a:lstStyle/>
          <a:p>
            <a:pPr eaLnBrk="1" hangingPunct="1"/>
            <a:r>
              <a:rPr lang="en-US" sz="4000" b="1" smtClean="0">
                <a:solidFill>
                  <a:schemeClr val="accent2"/>
                </a:solidFill>
              </a:rPr>
              <a:t>Declaration of Independence</a:t>
            </a:r>
          </a:p>
        </p:txBody>
      </p:sp>
      <p:sp>
        <p:nvSpPr>
          <p:cNvPr id="14339" name="Rectangle 3"/>
          <p:cNvSpPr>
            <a:spLocks noGrp="1" noChangeArrowheads="1"/>
          </p:cNvSpPr>
          <p:nvPr>
            <p:ph type="body" sz="half" idx="1"/>
          </p:nvPr>
        </p:nvSpPr>
        <p:spPr>
          <a:xfrm>
            <a:off x="1447800" y="1676400"/>
            <a:ext cx="4267200" cy="4800600"/>
          </a:xfrm>
        </p:spPr>
        <p:txBody>
          <a:bodyPr/>
          <a:lstStyle/>
          <a:p>
            <a:pPr marL="711200" indent="-711200" eaLnBrk="1" hangingPunct="1">
              <a:buFont typeface="Wingdings" pitchFamily="2" charset="2"/>
              <a:buNone/>
            </a:pPr>
            <a:r>
              <a:rPr lang="en-US" sz="2800" b="1" smtClean="0"/>
              <a:t>Central ideas</a:t>
            </a:r>
          </a:p>
          <a:p>
            <a:pPr marL="711200" indent="-711200" eaLnBrk="1" hangingPunct="1">
              <a:buFont typeface="Wingdings" pitchFamily="2" charset="2"/>
              <a:buNone/>
            </a:pPr>
            <a:r>
              <a:rPr lang="en-US" sz="2800" b="1" smtClean="0"/>
              <a:t>  A.  Abuses</a:t>
            </a:r>
          </a:p>
          <a:p>
            <a:pPr marL="711200" indent="-711200" eaLnBrk="1" hangingPunct="1">
              <a:buFont typeface="Wingdings" pitchFamily="2" charset="2"/>
              <a:buNone/>
            </a:pPr>
            <a:r>
              <a:rPr lang="en-US" sz="2800" b="1" smtClean="0"/>
              <a:t>  B. “Self-evident” truths</a:t>
            </a:r>
          </a:p>
          <a:p>
            <a:pPr marL="711200" indent="-711200" eaLnBrk="1" hangingPunct="1">
              <a:buFont typeface="Wingdings" pitchFamily="2" charset="2"/>
              <a:buNone/>
            </a:pPr>
            <a:r>
              <a:rPr lang="en-US" sz="2800" b="1" smtClean="0"/>
              <a:t>  C. Equality</a:t>
            </a:r>
          </a:p>
          <a:p>
            <a:pPr marL="711200" indent="-711200" eaLnBrk="1" hangingPunct="1">
              <a:buFont typeface="Wingdings" pitchFamily="2" charset="2"/>
              <a:buNone/>
            </a:pPr>
            <a:r>
              <a:rPr lang="en-US" sz="2800" b="1" smtClean="0"/>
              <a:t>  D. Rights</a:t>
            </a:r>
          </a:p>
          <a:p>
            <a:pPr marL="711200" indent="-711200" eaLnBrk="1" hangingPunct="1">
              <a:buFont typeface="Wingdings" pitchFamily="2" charset="2"/>
              <a:buNone/>
            </a:pPr>
            <a:r>
              <a:rPr lang="en-US" sz="2800" b="1" smtClean="0"/>
              <a:t>  E. Consent </a:t>
            </a:r>
          </a:p>
          <a:p>
            <a:pPr marL="711200" indent="-711200" eaLnBrk="1" hangingPunct="1">
              <a:buFont typeface="Wingdings" pitchFamily="2" charset="2"/>
              <a:buNone/>
            </a:pPr>
            <a:r>
              <a:rPr lang="en-US" sz="2800" b="1" smtClean="0"/>
              <a:t>  F. Right to overthrow</a:t>
            </a:r>
          </a:p>
          <a:p>
            <a:pPr marL="711200" indent="-711200" eaLnBrk="1" hangingPunct="1">
              <a:buFont typeface="Wingdings" pitchFamily="2" charset="2"/>
              <a:buNone/>
            </a:pPr>
            <a:r>
              <a:rPr lang="en-US" sz="2800" b="1" smtClean="0"/>
              <a:t>  G. Locke, Enlightenment</a:t>
            </a:r>
            <a:r>
              <a:rPr lang="en-US" b="1" smtClean="0"/>
              <a:t>     </a:t>
            </a:r>
            <a:endParaRPr lang="en-US" sz="3600" smtClean="0"/>
          </a:p>
        </p:txBody>
      </p:sp>
      <p:pic>
        <p:nvPicPr>
          <p:cNvPr id="14340" name="Picture 7" descr="thomas jefferson"/>
          <p:cNvPicPr>
            <a:picLocks noChangeAspect="1" noChangeArrowheads="1"/>
          </p:cNvPicPr>
          <p:nvPr>
            <p:ph sz="half" idx="2"/>
          </p:nvPr>
        </p:nvPicPr>
        <p:blipFill>
          <a:blip r:embed="rId3" cstate="print"/>
          <a:srcRect l="5084" r="5084"/>
          <a:stretch>
            <a:fillRect/>
          </a:stretch>
        </p:blipFill>
        <p:spPr>
          <a:xfrm>
            <a:off x="5867400" y="1676400"/>
            <a:ext cx="2943225" cy="4114800"/>
          </a:xfrm>
          <a:noFill/>
          <a:ln w="31750" cap="flat">
            <a:solidFill>
              <a:schemeClr val="tx1"/>
            </a:solidFill>
            <a:headEnd w="med" len="med"/>
            <a:tailEnd w="med" len="me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371600" y="687388"/>
            <a:ext cx="7543800" cy="608012"/>
          </a:xfrm>
        </p:spPr>
        <p:txBody>
          <a:bodyPr/>
          <a:lstStyle/>
          <a:p>
            <a:pPr eaLnBrk="1" hangingPunct="1"/>
            <a:r>
              <a:rPr lang="en-US" b="1" smtClean="0">
                <a:solidFill>
                  <a:srgbClr val="0033CC"/>
                </a:solidFill>
              </a:rPr>
              <a:t>Limitations</a:t>
            </a:r>
          </a:p>
        </p:txBody>
      </p:sp>
      <p:sp>
        <p:nvSpPr>
          <p:cNvPr id="15363" name="Rectangle 4"/>
          <p:cNvSpPr>
            <a:spLocks noGrp="1" noChangeArrowheads="1"/>
          </p:cNvSpPr>
          <p:nvPr>
            <p:ph type="body" sz="half" idx="2"/>
          </p:nvPr>
        </p:nvSpPr>
        <p:spPr>
          <a:xfrm>
            <a:off x="5029200" y="1981200"/>
            <a:ext cx="3962400" cy="4419600"/>
          </a:xfrm>
        </p:spPr>
        <p:txBody>
          <a:bodyPr/>
          <a:lstStyle/>
          <a:p>
            <a:pPr eaLnBrk="1" hangingPunct="1">
              <a:lnSpc>
                <a:spcPct val="90000"/>
              </a:lnSpc>
            </a:pPr>
            <a:r>
              <a:rPr lang="en-US" sz="2800" b="1" smtClean="0"/>
              <a:t>What about slavery?</a:t>
            </a:r>
          </a:p>
          <a:p>
            <a:pPr eaLnBrk="1" hangingPunct="1">
              <a:lnSpc>
                <a:spcPct val="90000"/>
              </a:lnSpc>
            </a:pPr>
            <a:r>
              <a:rPr lang="en-US" sz="2800" b="1" smtClean="0"/>
              <a:t>Elite white males</a:t>
            </a:r>
          </a:p>
          <a:p>
            <a:pPr eaLnBrk="1" hangingPunct="1">
              <a:lnSpc>
                <a:spcPct val="90000"/>
              </a:lnSpc>
            </a:pPr>
            <a:r>
              <a:rPr lang="en-US" sz="2800" b="1" smtClean="0"/>
              <a:t>Not the poor</a:t>
            </a:r>
          </a:p>
          <a:p>
            <a:pPr eaLnBrk="1" hangingPunct="1">
              <a:lnSpc>
                <a:spcPct val="90000"/>
              </a:lnSpc>
            </a:pPr>
            <a:r>
              <a:rPr lang="en-US" sz="2800" b="1" smtClean="0"/>
              <a:t>Excluded women</a:t>
            </a:r>
          </a:p>
          <a:p>
            <a:pPr eaLnBrk="1" hangingPunct="1">
              <a:lnSpc>
                <a:spcPct val="90000"/>
              </a:lnSpc>
            </a:pPr>
            <a:r>
              <a:rPr lang="en-US" sz="2800" b="1" smtClean="0"/>
              <a:t>Written secretly</a:t>
            </a:r>
          </a:p>
          <a:p>
            <a:pPr eaLnBrk="1" hangingPunct="1">
              <a:lnSpc>
                <a:spcPct val="90000"/>
              </a:lnSpc>
              <a:buFont typeface="Wingdings" pitchFamily="2" charset="2"/>
              <a:buNone/>
            </a:pPr>
            <a:endParaRPr lang="en-US" smtClean="0"/>
          </a:p>
          <a:p>
            <a:pPr eaLnBrk="1" hangingPunct="1">
              <a:lnSpc>
                <a:spcPct val="90000"/>
              </a:lnSpc>
              <a:buFont typeface="Wingdings" pitchFamily="2" charset="2"/>
              <a:buNone/>
            </a:pPr>
            <a:endParaRPr lang="en-US" smtClean="0"/>
          </a:p>
          <a:p>
            <a:pPr eaLnBrk="1" hangingPunct="1">
              <a:lnSpc>
                <a:spcPct val="90000"/>
              </a:lnSpc>
              <a:buFont typeface="Wingdings" pitchFamily="2" charset="2"/>
              <a:buNone/>
            </a:pPr>
            <a:endParaRPr lang="en-US" smtClean="0"/>
          </a:p>
          <a:p>
            <a:pPr eaLnBrk="1" hangingPunct="1">
              <a:lnSpc>
                <a:spcPct val="90000"/>
              </a:lnSpc>
              <a:buFont typeface="Wingdings" pitchFamily="2" charset="2"/>
              <a:buNone/>
            </a:pPr>
            <a:r>
              <a:rPr lang="en-US" sz="2400" b="1" i="1" smtClean="0">
                <a:solidFill>
                  <a:srgbClr val="0033CC"/>
                </a:solidFill>
                <a:sym typeface="Wingdings" pitchFamily="2" charset="2"/>
              </a:rPr>
              <a:t>Abigail Adams</a:t>
            </a:r>
            <a:endParaRPr lang="en-US" sz="2400" b="1" i="1" smtClean="0">
              <a:solidFill>
                <a:srgbClr val="0033CC"/>
              </a:solidFill>
            </a:endParaRPr>
          </a:p>
        </p:txBody>
      </p:sp>
      <p:pic>
        <p:nvPicPr>
          <p:cNvPr id="15364" name="Picture 6" descr="aadams_1776"/>
          <p:cNvPicPr>
            <a:picLocks noChangeAspect="1" noChangeArrowheads="1"/>
          </p:cNvPicPr>
          <p:nvPr>
            <p:ph sz="half" idx="1"/>
          </p:nvPr>
        </p:nvPicPr>
        <p:blipFill>
          <a:blip r:embed="rId3" cstate="print">
            <a:lum bright="20000" contrast="20000"/>
          </a:blip>
          <a:srcRect/>
          <a:stretch>
            <a:fillRect/>
          </a:stretch>
        </p:blipFill>
        <p:spPr>
          <a:xfrm>
            <a:off x="1600200" y="1752600"/>
            <a:ext cx="2914650" cy="4040188"/>
          </a:xfrm>
          <a:noFill/>
          <a:ln w="31750" cap="flat">
            <a:solidFill>
              <a:schemeClr val="tx1"/>
            </a:solidFill>
            <a:headEnd w="med" len="med"/>
            <a:tailEnd w="med" len="me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371600" y="685800"/>
            <a:ext cx="7543800" cy="762000"/>
          </a:xfrm>
        </p:spPr>
        <p:txBody>
          <a:bodyPr/>
          <a:lstStyle/>
          <a:p>
            <a:pPr eaLnBrk="1" hangingPunct="1"/>
            <a:r>
              <a:rPr lang="en-US" b="1" smtClean="0"/>
              <a:t>The Contenders</a:t>
            </a:r>
          </a:p>
        </p:txBody>
      </p:sp>
      <p:sp>
        <p:nvSpPr>
          <p:cNvPr id="16387" name="Rectangle 3"/>
          <p:cNvSpPr>
            <a:spLocks noGrp="1" noChangeArrowheads="1"/>
          </p:cNvSpPr>
          <p:nvPr>
            <p:ph type="body" sz="half" idx="1"/>
          </p:nvPr>
        </p:nvSpPr>
        <p:spPr>
          <a:xfrm>
            <a:off x="1371600" y="1676400"/>
            <a:ext cx="3733800" cy="4419600"/>
          </a:xfrm>
        </p:spPr>
        <p:txBody>
          <a:bodyPr/>
          <a:lstStyle/>
          <a:p>
            <a:pPr algn="ctr" eaLnBrk="1" hangingPunct="1">
              <a:buFont typeface="Wingdings" pitchFamily="2" charset="2"/>
              <a:buNone/>
            </a:pPr>
            <a:r>
              <a:rPr lang="en-US" sz="3600" b="1" u="sng" smtClean="0">
                <a:solidFill>
                  <a:schemeClr val="accent2"/>
                </a:solidFill>
              </a:rPr>
              <a:t>Britain </a:t>
            </a:r>
          </a:p>
          <a:p>
            <a:pPr eaLnBrk="1" hangingPunct="1">
              <a:buFont typeface="Wingdings" pitchFamily="2" charset="2"/>
              <a:buNone/>
            </a:pPr>
            <a:r>
              <a:rPr lang="en-US" b="1" smtClean="0">
                <a:solidFill>
                  <a:schemeClr val="accent2"/>
                </a:solidFill>
              </a:rPr>
              <a:t>-Wealth</a:t>
            </a:r>
          </a:p>
          <a:p>
            <a:pPr eaLnBrk="1" hangingPunct="1">
              <a:buFont typeface="Wingdings" pitchFamily="2" charset="2"/>
              <a:buNone/>
            </a:pPr>
            <a:r>
              <a:rPr lang="en-US" b="1" smtClean="0">
                <a:solidFill>
                  <a:schemeClr val="accent2"/>
                </a:solidFill>
              </a:rPr>
              <a:t>-Confidence</a:t>
            </a:r>
          </a:p>
          <a:p>
            <a:pPr eaLnBrk="1" hangingPunct="1">
              <a:buFont typeface="Wingdings" pitchFamily="2" charset="2"/>
              <a:buNone/>
            </a:pPr>
            <a:r>
              <a:rPr lang="en-US" b="1" smtClean="0">
                <a:solidFill>
                  <a:schemeClr val="accent2"/>
                </a:solidFill>
              </a:rPr>
              <a:t>-Professional Army</a:t>
            </a:r>
          </a:p>
          <a:p>
            <a:pPr eaLnBrk="1" hangingPunct="1">
              <a:buFont typeface="Wingdings" pitchFamily="2" charset="2"/>
              <a:buNone/>
            </a:pPr>
            <a:r>
              <a:rPr lang="en-US" b="1" smtClean="0">
                <a:solidFill>
                  <a:schemeClr val="accent2"/>
                </a:solidFill>
              </a:rPr>
              <a:t>-Firepower</a:t>
            </a:r>
          </a:p>
          <a:p>
            <a:pPr eaLnBrk="1" hangingPunct="1">
              <a:buFont typeface="Wingdings" pitchFamily="2" charset="2"/>
              <a:buNone/>
            </a:pPr>
            <a:r>
              <a:rPr lang="en-US" b="1" smtClean="0">
                <a:solidFill>
                  <a:schemeClr val="accent2"/>
                </a:solidFill>
              </a:rPr>
              <a:t>-Navy</a:t>
            </a:r>
          </a:p>
          <a:p>
            <a:pPr eaLnBrk="1" hangingPunct="1">
              <a:buFont typeface="Wingdings" pitchFamily="2" charset="2"/>
              <a:buNone/>
            </a:pPr>
            <a:r>
              <a:rPr lang="en-US" b="1" smtClean="0">
                <a:solidFill>
                  <a:schemeClr val="accent2"/>
                </a:solidFill>
              </a:rPr>
              <a:t>-Distance &amp; supplies</a:t>
            </a:r>
          </a:p>
        </p:txBody>
      </p:sp>
      <p:sp>
        <p:nvSpPr>
          <p:cNvPr id="16388" name="Rectangle 4"/>
          <p:cNvSpPr>
            <a:spLocks noGrp="1" noChangeArrowheads="1"/>
          </p:cNvSpPr>
          <p:nvPr>
            <p:ph type="body" sz="half" idx="2"/>
          </p:nvPr>
        </p:nvSpPr>
        <p:spPr>
          <a:xfrm>
            <a:off x="5257800" y="1676400"/>
            <a:ext cx="3733800" cy="4419600"/>
          </a:xfrm>
        </p:spPr>
        <p:txBody>
          <a:bodyPr/>
          <a:lstStyle/>
          <a:p>
            <a:pPr algn="ctr" eaLnBrk="1" hangingPunct="1">
              <a:buFont typeface="Wingdings" pitchFamily="2" charset="2"/>
              <a:buNone/>
            </a:pPr>
            <a:r>
              <a:rPr lang="en-US" sz="3200" smtClean="0"/>
              <a:t> </a:t>
            </a:r>
            <a:r>
              <a:rPr lang="en-US" sz="3600" b="1" u="sng" smtClean="0">
                <a:solidFill>
                  <a:srgbClr val="0033CC"/>
                </a:solidFill>
              </a:rPr>
              <a:t>Colonists</a:t>
            </a:r>
          </a:p>
          <a:p>
            <a:pPr eaLnBrk="1" hangingPunct="1">
              <a:buFont typeface="Wingdings" pitchFamily="2" charset="2"/>
              <a:buNone/>
            </a:pPr>
            <a:r>
              <a:rPr lang="en-US" b="1" smtClean="0">
                <a:solidFill>
                  <a:srgbClr val="0033CC"/>
                </a:solidFill>
              </a:rPr>
              <a:t>-Home turf</a:t>
            </a:r>
          </a:p>
          <a:p>
            <a:pPr eaLnBrk="1" hangingPunct="1">
              <a:buFont typeface="Wingdings" pitchFamily="2" charset="2"/>
              <a:buNone/>
            </a:pPr>
            <a:r>
              <a:rPr lang="en-US" b="1" smtClean="0">
                <a:solidFill>
                  <a:srgbClr val="0033CC"/>
                </a:solidFill>
              </a:rPr>
              <a:t>-Defensive War</a:t>
            </a:r>
          </a:p>
          <a:p>
            <a:pPr eaLnBrk="1" hangingPunct="1">
              <a:buFont typeface="Wingdings" pitchFamily="2" charset="2"/>
              <a:buNone/>
            </a:pPr>
            <a:r>
              <a:rPr lang="en-US" b="1" smtClean="0">
                <a:solidFill>
                  <a:srgbClr val="0033CC"/>
                </a:solidFill>
              </a:rPr>
              <a:t>-French </a:t>
            </a:r>
          </a:p>
          <a:p>
            <a:pPr eaLnBrk="1" hangingPunct="1">
              <a:buFont typeface="Wingdings" pitchFamily="2" charset="2"/>
              <a:buNone/>
            </a:pPr>
            <a:r>
              <a:rPr lang="en-US" b="1" smtClean="0">
                <a:solidFill>
                  <a:srgbClr val="0033CC"/>
                </a:solidFill>
              </a:rPr>
              <a:t>-Dispersed population</a:t>
            </a:r>
          </a:p>
          <a:p>
            <a:pPr eaLnBrk="1" hangingPunct="1">
              <a:buFont typeface="Wingdings" pitchFamily="2" charset="2"/>
              <a:buNone/>
            </a:pPr>
            <a:r>
              <a:rPr lang="en-US" b="1" smtClean="0">
                <a:solidFill>
                  <a:srgbClr val="0033CC"/>
                </a:solidFill>
              </a:rPr>
              <a:t>-Size of region</a:t>
            </a:r>
          </a:p>
          <a:p>
            <a:pPr eaLnBrk="1" hangingPunct="1">
              <a:buFont typeface="Wingdings" pitchFamily="2" charset="2"/>
              <a:buNone/>
            </a:pPr>
            <a:r>
              <a:rPr lang="en-US" b="1" smtClean="0">
                <a:solidFill>
                  <a:srgbClr val="0033CC"/>
                </a:solidFill>
              </a:rPr>
              <a:t>-Local noncombatants</a:t>
            </a:r>
          </a:p>
          <a:p>
            <a:pPr eaLnBrk="1" hangingPunct="1">
              <a:buFont typeface="Wingdings" pitchFamily="2" charset="2"/>
              <a:buNone/>
            </a:pPr>
            <a:endParaRPr lang="en-US" b="1" smtClean="0">
              <a:solidFill>
                <a:srgbClr val="0033C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752600" y="762000"/>
            <a:ext cx="3962400" cy="609600"/>
          </a:xfrm>
        </p:spPr>
        <p:txBody>
          <a:bodyPr/>
          <a:lstStyle/>
          <a:p>
            <a:pPr algn="l" eaLnBrk="1" hangingPunct="1"/>
            <a:r>
              <a:rPr lang="en-US" b="1" smtClean="0">
                <a:solidFill>
                  <a:srgbClr val="0033CC"/>
                </a:solidFill>
              </a:rPr>
              <a:t>The Soldiers</a:t>
            </a:r>
          </a:p>
        </p:txBody>
      </p:sp>
      <p:sp>
        <p:nvSpPr>
          <p:cNvPr id="17411" name="Rectangle 3"/>
          <p:cNvSpPr>
            <a:spLocks noGrp="1" noChangeArrowheads="1"/>
          </p:cNvSpPr>
          <p:nvPr>
            <p:ph type="body" sz="half" idx="1"/>
          </p:nvPr>
        </p:nvSpPr>
        <p:spPr>
          <a:xfrm>
            <a:off x="1447800" y="1981200"/>
            <a:ext cx="4419600" cy="4572000"/>
          </a:xfrm>
        </p:spPr>
        <p:txBody>
          <a:bodyPr/>
          <a:lstStyle/>
          <a:p>
            <a:pPr eaLnBrk="1" hangingPunct="1">
              <a:buFont typeface="Wingdings" pitchFamily="2" charset="2"/>
              <a:buNone/>
            </a:pPr>
            <a:r>
              <a:rPr lang="en-US" sz="2400" b="1" smtClean="0"/>
              <a:t>I).  </a:t>
            </a:r>
            <a:r>
              <a:rPr lang="en-US" sz="2400" b="1" smtClean="0">
                <a:solidFill>
                  <a:schemeClr val="accent2"/>
                </a:solidFill>
              </a:rPr>
              <a:t>Continental Army</a:t>
            </a:r>
          </a:p>
          <a:p>
            <a:pPr eaLnBrk="1" hangingPunct="1">
              <a:buFont typeface="Wingdings" pitchFamily="2" charset="2"/>
              <a:buNone/>
            </a:pPr>
            <a:r>
              <a:rPr lang="en-US" sz="2400" b="1" smtClean="0"/>
              <a:t>     A). Washington trained them</a:t>
            </a:r>
          </a:p>
          <a:p>
            <a:pPr eaLnBrk="1" hangingPunct="1">
              <a:buFont typeface="Wingdings" pitchFamily="2" charset="2"/>
              <a:buNone/>
            </a:pPr>
            <a:r>
              <a:rPr lang="en-US" sz="2400" b="1" smtClean="0"/>
              <a:t>	 B). Lower classes, peasants,</a:t>
            </a:r>
          </a:p>
          <a:p>
            <a:pPr eaLnBrk="1" hangingPunct="1">
              <a:buFont typeface="Wingdings" pitchFamily="2" charset="2"/>
              <a:buNone/>
            </a:pPr>
            <a:r>
              <a:rPr lang="en-US" sz="2400" b="1" smtClean="0"/>
              <a:t>       landless, workers</a:t>
            </a:r>
          </a:p>
          <a:p>
            <a:pPr eaLnBrk="1" hangingPunct="1">
              <a:buFont typeface="Wingdings" pitchFamily="2" charset="2"/>
              <a:buNone/>
            </a:pPr>
            <a:r>
              <a:rPr lang="en-US" sz="2400" b="1" smtClean="0"/>
              <a:t>       C). Underpaid &amp; fed, </a:t>
            </a:r>
          </a:p>
          <a:p>
            <a:pPr eaLnBrk="1" hangingPunct="1">
              <a:buFont typeface="Wingdings" pitchFamily="2" charset="2"/>
              <a:buNone/>
            </a:pPr>
            <a:r>
              <a:rPr lang="en-US" sz="2400" b="1" smtClean="0"/>
              <a:t>        occasional mutinies</a:t>
            </a:r>
          </a:p>
          <a:p>
            <a:pPr eaLnBrk="1" hangingPunct="1">
              <a:buFont typeface="Wingdings" pitchFamily="2" charset="2"/>
              <a:buNone/>
            </a:pPr>
            <a:endParaRPr lang="en-US" sz="2400" b="1" smtClean="0"/>
          </a:p>
        </p:txBody>
      </p:sp>
      <p:pic>
        <p:nvPicPr>
          <p:cNvPr id="17412" name="Picture 6" descr="americansoldier"/>
          <p:cNvPicPr>
            <a:picLocks noChangeAspect="1" noChangeArrowheads="1"/>
          </p:cNvPicPr>
          <p:nvPr>
            <p:ph sz="half" idx="2"/>
          </p:nvPr>
        </p:nvPicPr>
        <p:blipFill>
          <a:blip r:embed="rId3" cstate="print"/>
          <a:srcRect/>
          <a:stretch>
            <a:fillRect/>
          </a:stretch>
        </p:blipFill>
        <p:spPr>
          <a:xfrm>
            <a:off x="6400800" y="1143000"/>
            <a:ext cx="2193925" cy="5046663"/>
          </a:xfrm>
          <a:noFill/>
          <a:ln w="38100" cap="flat">
            <a:solidFill>
              <a:schemeClr val="tx1"/>
            </a:solidFill>
            <a:headEnd w="med" len="med"/>
            <a:tailEnd w="med" len="me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524000" y="839788"/>
            <a:ext cx="3886200" cy="608012"/>
          </a:xfrm>
        </p:spPr>
        <p:txBody>
          <a:bodyPr/>
          <a:lstStyle/>
          <a:p>
            <a:pPr algn="l" eaLnBrk="1" hangingPunct="1"/>
            <a:r>
              <a:rPr lang="en-US" b="1" smtClean="0">
                <a:solidFill>
                  <a:srgbClr val="0033CC"/>
                </a:solidFill>
              </a:rPr>
              <a:t>The Soldiers</a:t>
            </a:r>
          </a:p>
        </p:txBody>
      </p:sp>
      <p:sp>
        <p:nvSpPr>
          <p:cNvPr id="18435" name="Rectangle 3"/>
          <p:cNvSpPr>
            <a:spLocks noGrp="1" noChangeArrowheads="1"/>
          </p:cNvSpPr>
          <p:nvPr>
            <p:ph type="body" sz="half" idx="1"/>
          </p:nvPr>
        </p:nvSpPr>
        <p:spPr>
          <a:xfrm>
            <a:off x="1524000" y="1905000"/>
            <a:ext cx="4191000" cy="4419600"/>
          </a:xfrm>
        </p:spPr>
        <p:txBody>
          <a:bodyPr/>
          <a:lstStyle/>
          <a:p>
            <a:pPr eaLnBrk="1" hangingPunct="1">
              <a:buFont typeface="Wingdings" pitchFamily="2" charset="2"/>
              <a:buNone/>
            </a:pPr>
            <a:r>
              <a:rPr lang="en-US" sz="2400" b="1" smtClean="0"/>
              <a:t>II). </a:t>
            </a:r>
            <a:r>
              <a:rPr lang="en-US" sz="2400" b="1" smtClean="0">
                <a:solidFill>
                  <a:schemeClr val="accent2"/>
                </a:solidFill>
              </a:rPr>
              <a:t>British “Redcoats” </a:t>
            </a:r>
          </a:p>
          <a:p>
            <a:pPr eaLnBrk="1" hangingPunct="1">
              <a:buFont typeface="Wingdings" pitchFamily="2" charset="2"/>
              <a:buNone/>
            </a:pPr>
            <a:r>
              <a:rPr lang="en-US" sz="2400" b="1" smtClean="0"/>
              <a:t>      A). Hunger, disease,</a:t>
            </a:r>
          </a:p>
          <a:p>
            <a:pPr eaLnBrk="1" hangingPunct="1">
              <a:buFont typeface="Wingdings" pitchFamily="2" charset="2"/>
              <a:buNone/>
            </a:pPr>
            <a:r>
              <a:rPr lang="en-US" sz="2400" b="1" smtClean="0"/>
              <a:t>         infection, amputation</a:t>
            </a:r>
          </a:p>
          <a:p>
            <a:pPr eaLnBrk="1" hangingPunct="1">
              <a:buFont typeface="Wingdings" pitchFamily="2" charset="2"/>
              <a:buNone/>
            </a:pPr>
            <a:r>
              <a:rPr lang="en-US" sz="2400" b="1" smtClean="0"/>
              <a:t>	   B). Harsh Discipline</a:t>
            </a:r>
          </a:p>
          <a:p>
            <a:pPr eaLnBrk="1" hangingPunct="1">
              <a:buFont typeface="Wingdings" pitchFamily="2" charset="2"/>
              <a:buNone/>
            </a:pPr>
            <a:r>
              <a:rPr lang="en-US" sz="2400" b="1" smtClean="0"/>
              <a:t>	   C). Lower classes</a:t>
            </a:r>
          </a:p>
          <a:p>
            <a:pPr eaLnBrk="1" hangingPunct="1">
              <a:buFont typeface="Wingdings" pitchFamily="2" charset="2"/>
              <a:buNone/>
            </a:pPr>
            <a:r>
              <a:rPr lang="en-US" sz="2400" b="1" smtClean="0"/>
              <a:t>III). German Mercenaries</a:t>
            </a:r>
          </a:p>
          <a:p>
            <a:pPr eaLnBrk="1" hangingPunct="1">
              <a:buFont typeface="Wingdings" pitchFamily="2" charset="2"/>
              <a:buNone/>
            </a:pPr>
            <a:r>
              <a:rPr lang="en-US" sz="2400" b="1" smtClean="0"/>
              <a:t>	--Hessians</a:t>
            </a:r>
          </a:p>
        </p:txBody>
      </p:sp>
      <p:pic>
        <p:nvPicPr>
          <p:cNvPr id="18436" name="Picture 6" descr="britishsoldier"/>
          <p:cNvPicPr>
            <a:picLocks noChangeAspect="1" noChangeArrowheads="1"/>
          </p:cNvPicPr>
          <p:nvPr>
            <p:ph sz="half" idx="2"/>
          </p:nvPr>
        </p:nvPicPr>
        <p:blipFill>
          <a:blip r:embed="rId3" cstate="print"/>
          <a:srcRect/>
          <a:stretch>
            <a:fillRect/>
          </a:stretch>
        </p:blipFill>
        <p:spPr>
          <a:xfrm>
            <a:off x="6172200" y="1066800"/>
            <a:ext cx="2193925" cy="5049838"/>
          </a:xfrm>
          <a:noFill/>
          <a:ln w="38100" cap="flat">
            <a:solidFill>
              <a:schemeClr val="tx1"/>
            </a:solidFill>
            <a:headEnd w="med" len="med"/>
            <a:tailEnd w="med" len="me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4000" b="1" smtClean="0">
                <a:solidFill>
                  <a:srgbClr val="0033CC"/>
                </a:solidFill>
              </a:rPr>
              <a:t>A Poor Man Fights a Rich </a:t>
            </a:r>
            <a:br>
              <a:rPr lang="en-US" sz="4000" b="1" smtClean="0">
                <a:solidFill>
                  <a:srgbClr val="0033CC"/>
                </a:solidFill>
              </a:rPr>
            </a:br>
            <a:r>
              <a:rPr lang="en-US" sz="4000" b="1" smtClean="0">
                <a:solidFill>
                  <a:srgbClr val="0033CC"/>
                </a:solidFill>
              </a:rPr>
              <a:t>Man’s War</a:t>
            </a:r>
          </a:p>
        </p:txBody>
      </p:sp>
      <p:sp>
        <p:nvSpPr>
          <p:cNvPr id="19459" name="Rectangle 3"/>
          <p:cNvSpPr>
            <a:spLocks noGrp="1" noChangeArrowheads="1"/>
          </p:cNvSpPr>
          <p:nvPr>
            <p:ph type="body" idx="1"/>
          </p:nvPr>
        </p:nvSpPr>
        <p:spPr>
          <a:xfrm>
            <a:off x="1600200" y="2209800"/>
            <a:ext cx="7086600" cy="3886200"/>
          </a:xfrm>
        </p:spPr>
        <p:txBody>
          <a:bodyPr/>
          <a:lstStyle/>
          <a:p>
            <a:pPr eaLnBrk="1" hangingPunct="1">
              <a:lnSpc>
                <a:spcPct val="90000"/>
              </a:lnSpc>
            </a:pPr>
            <a:r>
              <a:rPr lang="en-US" sz="2800" b="1" smtClean="0"/>
              <a:t>Committees of Correspondence ordered townsmen to register for the Continental Army</a:t>
            </a:r>
          </a:p>
          <a:p>
            <a:pPr eaLnBrk="1" hangingPunct="1">
              <a:lnSpc>
                <a:spcPct val="90000"/>
              </a:lnSpc>
            </a:pPr>
            <a:r>
              <a:rPr lang="en-US" sz="2800" b="1" smtClean="0"/>
              <a:t>Refusal resulted in imprisonment</a:t>
            </a:r>
          </a:p>
          <a:p>
            <a:pPr eaLnBrk="1" hangingPunct="1">
              <a:lnSpc>
                <a:spcPct val="90000"/>
              </a:lnSpc>
            </a:pPr>
            <a:r>
              <a:rPr lang="en-US" sz="2800" b="1" smtClean="0"/>
              <a:t>Elites could buy their way out of service for themselves, their sons</a:t>
            </a:r>
            <a:r>
              <a:rPr lang="en-US" sz="2800" smtClean="0"/>
              <a:t> </a:t>
            </a:r>
            <a:r>
              <a:rPr lang="en-US" sz="2800" b="1" smtClean="0"/>
              <a:t>and friends</a:t>
            </a:r>
          </a:p>
          <a:p>
            <a:pPr eaLnBrk="1" hangingPunct="1">
              <a:lnSpc>
                <a:spcPct val="90000"/>
              </a:lnSpc>
            </a:pPr>
            <a:r>
              <a:rPr lang="en-US" sz="2800" b="1" smtClean="0"/>
              <a:t>John Adams: 30% oppose and 30% do not care about the Revolution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295400" y="609600"/>
            <a:ext cx="7391400" cy="1012825"/>
          </a:xfrm>
        </p:spPr>
        <p:txBody>
          <a:bodyPr/>
          <a:lstStyle/>
          <a:p>
            <a:pPr eaLnBrk="1" hangingPunct="1"/>
            <a:r>
              <a:rPr lang="en-US" b="1" smtClean="0">
                <a:solidFill>
                  <a:srgbClr val="0033CC"/>
                </a:solidFill>
              </a:rPr>
              <a:t>Part One: The North, ’76-77</a:t>
            </a:r>
          </a:p>
        </p:txBody>
      </p:sp>
      <p:sp>
        <p:nvSpPr>
          <p:cNvPr id="20483" name="Rectangle 3"/>
          <p:cNvSpPr>
            <a:spLocks noGrp="1" noChangeArrowheads="1"/>
          </p:cNvSpPr>
          <p:nvPr>
            <p:ph type="body" sz="half" idx="1"/>
          </p:nvPr>
        </p:nvSpPr>
        <p:spPr>
          <a:xfrm>
            <a:off x="1371600" y="1828800"/>
            <a:ext cx="3429000" cy="4114800"/>
          </a:xfrm>
        </p:spPr>
        <p:txBody>
          <a:bodyPr/>
          <a:lstStyle/>
          <a:p>
            <a:pPr eaLnBrk="1" hangingPunct="1">
              <a:buFont typeface="Wingdings" pitchFamily="2" charset="2"/>
              <a:buNone/>
            </a:pPr>
            <a:r>
              <a:rPr lang="en-US" sz="2400" b="1" smtClean="0"/>
              <a:t>I). BR reluctance and  </a:t>
            </a:r>
          </a:p>
          <a:p>
            <a:pPr eaLnBrk="1" hangingPunct="1">
              <a:buFont typeface="Wingdings" pitchFamily="2" charset="2"/>
              <a:buNone/>
            </a:pPr>
            <a:r>
              <a:rPr lang="en-US" sz="2400" b="1" smtClean="0"/>
              <a:t>   Washington’s victories</a:t>
            </a:r>
          </a:p>
          <a:p>
            <a:pPr eaLnBrk="1" hangingPunct="1">
              <a:buFont typeface="Wingdings" pitchFamily="2" charset="2"/>
              <a:buNone/>
            </a:pPr>
            <a:r>
              <a:rPr lang="en-US" sz="2400" b="1" smtClean="0"/>
              <a:t>  A). The Howe Brothers</a:t>
            </a:r>
          </a:p>
          <a:p>
            <a:pPr eaLnBrk="1" hangingPunct="1">
              <a:buFont typeface="Wingdings" pitchFamily="2" charset="2"/>
              <a:buNone/>
            </a:pPr>
            <a:r>
              <a:rPr lang="en-US" sz="2400" b="1" smtClean="0"/>
              <a:t>	  -Army &amp; Navy</a:t>
            </a:r>
          </a:p>
          <a:p>
            <a:pPr eaLnBrk="1" hangingPunct="1">
              <a:buFont typeface="Wingdings" pitchFamily="2" charset="2"/>
              <a:buNone/>
            </a:pPr>
            <a:r>
              <a:rPr lang="en-US" sz="2400" b="1" smtClean="0"/>
              <a:t>  B).  </a:t>
            </a:r>
            <a:r>
              <a:rPr lang="en-US" sz="2400" b="1" smtClean="0">
                <a:solidFill>
                  <a:schemeClr val="accent2"/>
                </a:solidFill>
              </a:rPr>
              <a:t>Trenton &amp; Princeton</a:t>
            </a:r>
          </a:p>
          <a:p>
            <a:pPr eaLnBrk="1" hangingPunct="1">
              <a:buFont typeface="Wingdings" pitchFamily="2" charset="2"/>
              <a:buNone/>
            </a:pPr>
            <a:r>
              <a:rPr lang="en-US" sz="2400" b="1" smtClean="0"/>
              <a:t>	 -Swift attacks</a:t>
            </a:r>
          </a:p>
          <a:p>
            <a:pPr eaLnBrk="1" hangingPunct="1">
              <a:buFont typeface="Wingdings" pitchFamily="2" charset="2"/>
              <a:buNone/>
            </a:pPr>
            <a:r>
              <a:rPr lang="en-US" sz="2400" b="1" smtClean="0"/>
              <a:t>	-Element of surprise</a:t>
            </a:r>
            <a:endParaRPr lang="en-US" sz="2800" b="1" smtClean="0"/>
          </a:p>
        </p:txBody>
      </p:sp>
      <p:pic>
        <p:nvPicPr>
          <p:cNvPr id="20484" name="Picture 8" descr="crssing delaware"/>
          <p:cNvPicPr>
            <a:picLocks noChangeAspect="1" noChangeArrowheads="1"/>
          </p:cNvPicPr>
          <p:nvPr>
            <p:ph sz="half" idx="2"/>
          </p:nvPr>
        </p:nvPicPr>
        <p:blipFill>
          <a:blip r:embed="rId3" cstate="print">
            <a:lum bright="12000" contrast="12000"/>
          </a:blip>
          <a:srcRect l="12000"/>
          <a:stretch>
            <a:fillRect/>
          </a:stretch>
        </p:blipFill>
        <p:spPr>
          <a:xfrm>
            <a:off x="5029200" y="2438400"/>
            <a:ext cx="3884613" cy="2533650"/>
          </a:xfrm>
          <a:noFill/>
          <a:ln w="25400" cap="flat">
            <a:solidFill>
              <a:schemeClr val="tx1"/>
            </a:solidFill>
            <a:headEnd w="med" len="med"/>
            <a:tailEnd w="med" len="me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1371600" y="533400"/>
            <a:ext cx="7543800" cy="762000"/>
          </a:xfrm>
        </p:spPr>
        <p:txBody>
          <a:bodyPr/>
          <a:lstStyle/>
          <a:p>
            <a:pPr eaLnBrk="1" hangingPunct="1"/>
            <a:r>
              <a:rPr lang="en-US" b="1" smtClean="0">
                <a:solidFill>
                  <a:schemeClr val="accent2"/>
                </a:solidFill>
              </a:rPr>
              <a:t>Saratoga, NY 1777</a:t>
            </a:r>
          </a:p>
        </p:txBody>
      </p:sp>
      <p:sp>
        <p:nvSpPr>
          <p:cNvPr id="21507" name="Rectangle 6"/>
          <p:cNvSpPr>
            <a:spLocks noGrp="1" noChangeArrowheads="1"/>
          </p:cNvSpPr>
          <p:nvPr>
            <p:ph type="body" sz="half" idx="2"/>
          </p:nvPr>
        </p:nvSpPr>
        <p:spPr>
          <a:xfrm>
            <a:off x="4800600" y="1828800"/>
            <a:ext cx="4114800" cy="4038600"/>
          </a:xfrm>
        </p:spPr>
        <p:txBody>
          <a:bodyPr/>
          <a:lstStyle/>
          <a:p>
            <a:pPr eaLnBrk="1" hangingPunct="1">
              <a:lnSpc>
                <a:spcPct val="90000"/>
              </a:lnSpc>
              <a:buFont typeface="Wingdings" pitchFamily="2" charset="2"/>
              <a:buNone/>
            </a:pPr>
            <a:r>
              <a:rPr lang="en-US" sz="2800" b="1" smtClean="0"/>
              <a:t>-British retaliated</a:t>
            </a:r>
          </a:p>
          <a:p>
            <a:pPr eaLnBrk="1" hangingPunct="1">
              <a:lnSpc>
                <a:spcPct val="90000"/>
              </a:lnSpc>
              <a:buFont typeface="Wingdings" pitchFamily="2" charset="2"/>
              <a:buNone/>
            </a:pPr>
            <a:r>
              <a:rPr lang="en-US" sz="2800" b="1" smtClean="0"/>
              <a:t>-Uncoordinated attacks in the North</a:t>
            </a:r>
          </a:p>
          <a:p>
            <a:pPr eaLnBrk="1" hangingPunct="1">
              <a:lnSpc>
                <a:spcPct val="90000"/>
              </a:lnSpc>
              <a:buFont typeface="Wingdings" pitchFamily="2" charset="2"/>
              <a:buNone/>
            </a:pPr>
            <a:r>
              <a:rPr lang="en-US" sz="2800" b="1" smtClean="0">
                <a:solidFill>
                  <a:schemeClr val="accent2"/>
                </a:solidFill>
              </a:rPr>
              <a:t>-Battle of Saratoga</a:t>
            </a:r>
            <a:r>
              <a:rPr lang="en-US" sz="2800" b="1" smtClean="0"/>
              <a:t> </a:t>
            </a:r>
            <a:r>
              <a:rPr lang="en-US" sz="2800" b="1" smtClean="0">
                <a:solidFill>
                  <a:schemeClr val="accent2"/>
                </a:solidFill>
              </a:rPr>
              <a:t>Oct, 1777</a:t>
            </a:r>
          </a:p>
          <a:p>
            <a:pPr eaLnBrk="1" hangingPunct="1">
              <a:lnSpc>
                <a:spcPct val="90000"/>
              </a:lnSpc>
              <a:buFont typeface="Wingdings" pitchFamily="2" charset="2"/>
              <a:buNone/>
            </a:pPr>
            <a:r>
              <a:rPr lang="en-US" sz="2800" b="1" smtClean="0"/>
              <a:t>   A). Defeated Gen. Burgoyne  </a:t>
            </a:r>
          </a:p>
          <a:p>
            <a:pPr eaLnBrk="1" hangingPunct="1">
              <a:lnSpc>
                <a:spcPct val="90000"/>
              </a:lnSpc>
              <a:buFont typeface="Wingdings" pitchFamily="2" charset="2"/>
              <a:buNone/>
            </a:pPr>
            <a:r>
              <a:rPr lang="en-US" sz="2800" b="1" smtClean="0"/>
              <a:t>   B).  Boosted morale and </a:t>
            </a:r>
          </a:p>
          <a:p>
            <a:pPr eaLnBrk="1" hangingPunct="1">
              <a:lnSpc>
                <a:spcPct val="90000"/>
              </a:lnSpc>
              <a:buFont typeface="Wingdings" pitchFamily="2" charset="2"/>
              <a:buNone/>
            </a:pPr>
            <a:r>
              <a:rPr lang="en-US" sz="2800" b="1" smtClean="0"/>
              <a:t>         convinced French</a:t>
            </a:r>
          </a:p>
          <a:p>
            <a:pPr eaLnBrk="1" hangingPunct="1">
              <a:lnSpc>
                <a:spcPct val="90000"/>
              </a:lnSpc>
            </a:pPr>
            <a:endParaRPr lang="en-US" sz="2800" smtClean="0"/>
          </a:p>
        </p:txBody>
      </p:sp>
      <p:pic>
        <p:nvPicPr>
          <p:cNvPr id="21508" name="Picture 7" descr="saratogamap2"/>
          <p:cNvPicPr>
            <a:picLocks noChangeAspect="1" noChangeArrowheads="1"/>
          </p:cNvPicPr>
          <p:nvPr>
            <p:ph sz="half" idx="1"/>
          </p:nvPr>
        </p:nvPicPr>
        <p:blipFill>
          <a:blip r:embed="rId3" cstate="print"/>
          <a:srcRect t="8241"/>
          <a:stretch>
            <a:fillRect/>
          </a:stretch>
        </p:blipFill>
        <p:spPr>
          <a:xfrm>
            <a:off x="1447800" y="1600200"/>
            <a:ext cx="3089275" cy="4703763"/>
          </a:xfrm>
          <a:noFill/>
          <a:ln w="28575" cap="flat">
            <a:solidFill>
              <a:schemeClr val="tx1"/>
            </a:solidFill>
            <a:headEnd w="med" len="med"/>
            <a:tailEnd w="med" len="me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71600" y="533400"/>
            <a:ext cx="7543800" cy="838200"/>
          </a:xfrm>
        </p:spPr>
        <p:txBody>
          <a:bodyPr/>
          <a:lstStyle/>
          <a:p>
            <a:pPr eaLnBrk="1" hangingPunct="1"/>
            <a:r>
              <a:rPr lang="en-US" b="1" smtClean="0">
                <a:solidFill>
                  <a:srgbClr val="0033CC"/>
                </a:solidFill>
              </a:rPr>
              <a:t>The French &amp; Spanish</a:t>
            </a:r>
          </a:p>
        </p:txBody>
      </p:sp>
      <p:sp>
        <p:nvSpPr>
          <p:cNvPr id="22531" name="Rectangle 3"/>
          <p:cNvSpPr>
            <a:spLocks noGrp="1" noChangeArrowheads="1"/>
          </p:cNvSpPr>
          <p:nvPr>
            <p:ph type="body" sz="half" idx="1"/>
          </p:nvPr>
        </p:nvSpPr>
        <p:spPr>
          <a:xfrm>
            <a:off x="1371600" y="1981200"/>
            <a:ext cx="3962400" cy="4343400"/>
          </a:xfrm>
        </p:spPr>
        <p:txBody>
          <a:bodyPr/>
          <a:lstStyle/>
          <a:p>
            <a:pPr eaLnBrk="1" hangingPunct="1">
              <a:buFont typeface="Wingdings" pitchFamily="2" charset="2"/>
              <a:buNone/>
            </a:pPr>
            <a:r>
              <a:rPr lang="en-US" sz="2400" b="1" smtClean="0"/>
              <a:t>I). </a:t>
            </a:r>
            <a:r>
              <a:rPr lang="en-US" sz="2400" b="1" smtClean="0">
                <a:solidFill>
                  <a:schemeClr val="accent2"/>
                </a:solidFill>
              </a:rPr>
              <a:t>French</a:t>
            </a:r>
            <a:r>
              <a:rPr lang="en-US" sz="2400" b="1" smtClean="0"/>
              <a:t> assisted in 1778</a:t>
            </a:r>
          </a:p>
          <a:p>
            <a:pPr eaLnBrk="1" hangingPunct="1">
              <a:buFont typeface="Wingdings" pitchFamily="2" charset="2"/>
              <a:buNone/>
            </a:pPr>
            <a:r>
              <a:rPr lang="en-US" sz="2400" b="1" smtClean="0"/>
              <a:t>   	A). Curb British power</a:t>
            </a:r>
          </a:p>
          <a:p>
            <a:pPr eaLnBrk="1" hangingPunct="1">
              <a:buFont typeface="Wingdings" pitchFamily="2" charset="2"/>
              <a:buNone/>
            </a:pPr>
            <a:r>
              <a:rPr lang="en-US" sz="2400" b="1" smtClean="0"/>
              <a:t>	B). Trade</a:t>
            </a:r>
          </a:p>
          <a:p>
            <a:pPr eaLnBrk="1" hangingPunct="1">
              <a:buFont typeface="Wingdings" pitchFamily="2" charset="2"/>
              <a:buNone/>
            </a:pPr>
            <a:r>
              <a:rPr lang="en-US" sz="2400" b="1" smtClean="0"/>
              <a:t>II).  </a:t>
            </a:r>
            <a:r>
              <a:rPr lang="en-US" sz="2400" b="1" smtClean="0">
                <a:solidFill>
                  <a:schemeClr val="accent2"/>
                </a:solidFill>
              </a:rPr>
              <a:t>Spanish</a:t>
            </a:r>
            <a:r>
              <a:rPr lang="en-US" sz="2400" b="1" smtClean="0"/>
              <a:t> assist in 1779</a:t>
            </a:r>
          </a:p>
          <a:p>
            <a:pPr eaLnBrk="1" hangingPunct="1">
              <a:buFont typeface="Wingdings" pitchFamily="2" charset="2"/>
              <a:buNone/>
            </a:pPr>
            <a:r>
              <a:rPr lang="en-US" sz="2400" b="1" smtClean="0"/>
              <a:t>	A). Navy</a:t>
            </a:r>
          </a:p>
          <a:p>
            <a:pPr eaLnBrk="1" hangingPunct="1">
              <a:buFont typeface="Wingdings" pitchFamily="2" charset="2"/>
              <a:buNone/>
            </a:pPr>
            <a:r>
              <a:rPr lang="en-US" sz="2400" b="1" smtClean="0"/>
              <a:t>III).  Multi-National alliance against Britain </a:t>
            </a:r>
          </a:p>
        </p:txBody>
      </p:sp>
      <p:pic>
        <p:nvPicPr>
          <p:cNvPr id="22532" name="Picture 7" descr="Rochambeau450"/>
          <p:cNvPicPr>
            <a:picLocks noChangeAspect="1" noChangeArrowheads="1"/>
          </p:cNvPicPr>
          <p:nvPr>
            <p:ph sz="half" idx="2"/>
          </p:nvPr>
        </p:nvPicPr>
        <p:blipFill>
          <a:blip r:embed="rId3" cstate="print"/>
          <a:srcRect l="5917" t="2347" r="5917"/>
          <a:stretch>
            <a:fillRect/>
          </a:stretch>
        </p:blipFill>
        <p:spPr>
          <a:xfrm>
            <a:off x="5562600" y="1752600"/>
            <a:ext cx="3135313" cy="4378325"/>
          </a:xfrm>
          <a:noFill/>
          <a:ln w="25400" cap="flat">
            <a:solidFill>
              <a:schemeClr val="tx1"/>
            </a:solidFill>
            <a:headEnd w="med" len="med"/>
            <a:tailEnd w="med" len="me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p:txBody>
          <a:bodyPr/>
          <a:lstStyle/>
          <a:p>
            <a:pPr eaLnBrk="1" hangingPunct="1"/>
            <a:r>
              <a:rPr lang="en-US" sz="4000" b="1" smtClean="0">
                <a:solidFill>
                  <a:schemeClr val="accent2"/>
                </a:solidFill>
              </a:rPr>
              <a:t>Alexander Hamilton</a:t>
            </a:r>
            <a:r>
              <a:rPr lang="en-US" sz="4000" b="1" smtClean="0">
                <a:solidFill>
                  <a:srgbClr val="0033CC"/>
                </a:solidFill>
              </a:rPr>
              <a:t>, Treasury</a:t>
            </a:r>
            <a:r>
              <a:rPr lang="en-US" sz="4000" smtClean="0"/>
              <a:t> </a:t>
            </a:r>
          </a:p>
        </p:txBody>
      </p:sp>
      <p:sp>
        <p:nvSpPr>
          <p:cNvPr id="23555" name="Rectangle 6"/>
          <p:cNvSpPr>
            <a:spLocks noGrp="1" noChangeArrowheads="1"/>
          </p:cNvSpPr>
          <p:nvPr>
            <p:ph type="body" sz="half" idx="2"/>
          </p:nvPr>
        </p:nvSpPr>
        <p:spPr>
          <a:xfrm>
            <a:off x="4572000" y="1981200"/>
            <a:ext cx="4419600" cy="4114800"/>
          </a:xfrm>
        </p:spPr>
        <p:txBody>
          <a:bodyPr/>
          <a:lstStyle/>
          <a:p>
            <a:pPr eaLnBrk="1" hangingPunct="1"/>
            <a:r>
              <a:rPr lang="en-US" sz="2800" b="1" smtClean="0"/>
              <a:t>“…our countrymen have all the folly of the ass and all the passiveness of the sheep…They are determined not to be free…If we are Saved, France and Spain must save us.” </a:t>
            </a:r>
          </a:p>
        </p:txBody>
      </p:sp>
      <p:pic>
        <p:nvPicPr>
          <p:cNvPr id="23556" name="Picture 7" descr="AlexanderHamilton"/>
          <p:cNvPicPr>
            <a:picLocks noChangeAspect="1" noChangeArrowheads="1"/>
          </p:cNvPicPr>
          <p:nvPr>
            <p:ph sz="half" idx="1"/>
          </p:nvPr>
        </p:nvPicPr>
        <p:blipFill>
          <a:blip r:embed="rId3" cstate="print">
            <a:lum bright="6000" contrast="6000"/>
          </a:blip>
          <a:srcRect l="3841" r="3841"/>
          <a:stretch>
            <a:fillRect/>
          </a:stretch>
        </p:blipFill>
        <p:spPr>
          <a:xfrm>
            <a:off x="1600200" y="1905000"/>
            <a:ext cx="2803525" cy="3873500"/>
          </a:xfrm>
          <a:noFill/>
          <a:ln w="31750" cap="flat">
            <a:solidFill>
              <a:schemeClr val="tx1"/>
            </a:solidFill>
            <a:headEnd w="med" len="med"/>
            <a:tailEnd w="med" len="me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828800" y="533400"/>
            <a:ext cx="7010400" cy="1447800"/>
          </a:xfrm>
        </p:spPr>
        <p:txBody>
          <a:bodyPr/>
          <a:lstStyle/>
          <a:p>
            <a:pPr eaLnBrk="1" hangingPunct="1"/>
            <a:r>
              <a:rPr lang="en-US" sz="4000" b="1" smtClean="0">
                <a:solidFill>
                  <a:srgbClr val="0033CC"/>
                </a:solidFill>
              </a:rPr>
              <a:t>Part Two: South &amp; West, </a:t>
            </a:r>
            <a:br>
              <a:rPr lang="en-US" sz="4000" b="1" smtClean="0">
                <a:solidFill>
                  <a:srgbClr val="0033CC"/>
                </a:solidFill>
              </a:rPr>
            </a:br>
            <a:r>
              <a:rPr lang="en-US" sz="4000" b="1" smtClean="0">
                <a:solidFill>
                  <a:srgbClr val="0033CC"/>
                </a:solidFill>
              </a:rPr>
              <a:t>1778 - 81</a:t>
            </a:r>
          </a:p>
        </p:txBody>
      </p:sp>
      <p:sp>
        <p:nvSpPr>
          <p:cNvPr id="24579" name="Rectangle 4"/>
          <p:cNvSpPr>
            <a:spLocks noGrp="1" noChangeArrowheads="1"/>
          </p:cNvSpPr>
          <p:nvPr>
            <p:ph type="body" idx="1"/>
          </p:nvPr>
        </p:nvSpPr>
        <p:spPr>
          <a:xfrm>
            <a:off x="1371600" y="1905000"/>
            <a:ext cx="7620000" cy="4191000"/>
          </a:xfrm>
        </p:spPr>
        <p:txBody>
          <a:bodyPr/>
          <a:lstStyle/>
          <a:p>
            <a:pPr eaLnBrk="1" hangingPunct="1">
              <a:buFont typeface="Wingdings" pitchFamily="2" charset="2"/>
              <a:buNone/>
            </a:pPr>
            <a:r>
              <a:rPr lang="en-US" sz="2800" b="1" smtClean="0"/>
              <a:t>I). The South</a:t>
            </a:r>
          </a:p>
          <a:p>
            <a:pPr eaLnBrk="1" hangingPunct="1">
              <a:buFont typeface="Wingdings" pitchFamily="2" charset="2"/>
              <a:buNone/>
            </a:pPr>
            <a:r>
              <a:rPr lang="en-US" sz="2800" b="1" smtClean="0"/>
              <a:t>     A). </a:t>
            </a:r>
            <a:r>
              <a:rPr lang="en-US" sz="2800" b="1" smtClean="0">
                <a:solidFill>
                  <a:schemeClr val="accent2"/>
                </a:solidFill>
              </a:rPr>
              <a:t>Tory</a:t>
            </a:r>
            <a:r>
              <a:rPr lang="en-US" sz="2800" b="1" smtClean="0"/>
              <a:t> support </a:t>
            </a:r>
          </a:p>
          <a:p>
            <a:pPr eaLnBrk="1" hangingPunct="1">
              <a:buFont typeface="Wingdings" pitchFamily="2" charset="2"/>
              <a:buNone/>
            </a:pPr>
            <a:r>
              <a:rPr lang="en-US" sz="2800" b="1" smtClean="0"/>
              <a:t>     B). British victories</a:t>
            </a:r>
          </a:p>
          <a:p>
            <a:pPr eaLnBrk="1" hangingPunct="1">
              <a:buFont typeface="Wingdings" pitchFamily="2" charset="2"/>
              <a:buNone/>
            </a:pPr>
            <a:r>
              <a:rPr lang="en-US" sz="2800" b="1" smtClean="0"/>
              <a:t>         1). Replaced Howe with Henry Clinton</a:t>
            </a:r>
          </a:p>
          <a:p>
            <a:pPr eaLnBrk="1" hangingPunct="1">
              <a:buFont typeface="Wingdings" pitchFamily="2" charset="2"/>
              <a:buNone/>
            </a:pPr>
            <a:r>
              <a:rPr lang="en-US" sz="2800" b="1" smtClean="0"/>
              <a:t>         2). </a:t>
            </a:r>
            <a:r>
              <a:rPr lang="en-US" sz="2800" b="1" smtClean="0">
                <a:solidFill>
                  <a:schemeClr val="accent2"/>
                </a:solidFill>
              </a:rPr>
              <a:t>Charleston, S.C.</a:t>
            </a:r>
            <a:r>
              <a:rPr lang="en-US" sz="2800" b="1" smtClean="0"/>
              <a:t> (Dec. 1779)</a:t>
            </a:r>
          </a:p>
          <a:p>
            <a:pPr eaLnBrk="1" hangingPunct="1">
              <a:buFont typeface="Wingdings" pitchFamily="2" charset="2"/>
              <a:buNone/>
            </a:pPr>
            <a:r>
              <a:rPr lang="en-US" sz="2800" b="1" smtClean="0"/>
              <a:t>               a). Biggest American defeat</a:t>
            </a:r>
          </a:p>
          <a:p>
            <a:pPr eaLnBrk="1" hangingPunct="1">
              <a:buFont typeface="Wingdings" pitchFamily="2" charset="2"/>
              <a:buNone/>
            </a:pPr>
            <a:r>
              <a:rPr lang="en-US" sz="2800" b="1" smtClean="0"/>
              <a:t>		     b). Try to control south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lstStyle/>
          <a:p>
            <a:pPr eaLnBrk="1" hangingPunct="1"/>
            <a:r>
              <a:rPr lang="en-US" sz="4000" b="1" smtClean="0">
                <a:solidFill>
                  <a:srgbClr val="0033CC"/>
                </a:solidFill>
              </a:rPr>
              <a:t>Part Three: The End, 1781-83</a:t>
            </a:r>
          </a:p>
        </p:txBody>
      </p:sp>
      <p:sp>
        <p:nvSpPr>
          <p:cNvPr id="25603" name="Rectangle 6"/>
          <p:cNvSpPr>
            <a:spLocks noGrp="1" noChangeArrowheads="1"/>
          </p:cNvSpPr>
          <p:nvPr>
            <p:ph type="body" idx="1"/>
          </p:nvPr>
        </p:nvSpPr>
        <p:spPr/>
        <p:txBody>
          <a:bodyPr/>
          <a:lstStyle/>
          <a:p>
            <a:pPr eaLnBrk="1" hangingPunct="1">
              <a:buFont typeface="Wingdings" pitchFamily="2" charset="2"/>
              <a:buNone/>
            </a:pPr>
            <a:r>
              <a:rPr lang="en-US" sz="2800" b="1" smtClean="0"/>
              <a:t>I).  General Clinton in the South</a:t>
            </a:r>
          </a:p>
          <a:p>
            <a:pPr eaLnBrk="1" hangingPunct="1">
              <a:buFont typeface="Wingdings" pitchFamily="2" charset="2"/>
              <a:buNone/>
            </a:pPr>
            <a:r>
              <a:rPr lang="en-US" sz="2800" b="1" smtClean="0"/>
              <a:t>		-Concentrated British troops</a:t>
            </a:r>
          </a:p>
          <a:p>
            <a:pPr eaLnBrk="1" hangingPunct="1">
              <a:buFont typeface="Wingdings" pitchFamily="2" charset="2"/>
              <a:buNone/>
            </a:pPr>
            <a:r>
              <a:rPr lang="en-US" sz="2800" b="1" smtClean="0"/>
              <a:t>II). Gen. Nathaniel Greene attacked Cornwallis at </a:t>
            </a:r>
            <a:r>
              <a:rPr lang="en-US" sz="2800" b="1" smtClean="0">
                <a:solidFill>
                  <a:schemeClr val="accent2"/>
                </a:solidFill>
              </a:rPr>
              <a:t>Cowpens</a:t>
            </a:r>
            <a:r>
              <a:rPr lang="en-US" sz="2800" b="1" smtClean="0"/>
              <a:t> (SC), Jan ’81</a:t>
            </a:r>
          </a:p>
          <a:p>
            <a:pPr eaLnBrk="1" hangingPunct="1">
              <a:buFont typeface="Wingdings" pitchFamily="2" charset="2"/>
              <a:buNone/>
            </a:pPr>
            <a:r>
              <a:rPr lang="en-US" sz="2800" b="1" smtClean="0"/>
              <a:t>		-Fake surrender &amp; surprise attack</a:t>
            </a:r>
          </a:p>
          <a:p>
            <a:pPr eaLnBrk="1" hangingPunct="1">
              <a:buFont typeface="Wingdings" pitchFamily="2" charset="2"/>
              <a:buNone/>
            </a:pPr>
            <a:r>
              <a:rPr lang="en-US" sz="2800" b="1" smtClean="0"/>
              <a:t>III). British failed to hold rural areas</a:t>
            </a:r>
          </a:p>
          <a:p>
            <a:pPr eaLnBrk="1" hangingPunct="1">
              <a:buFont typeface="Wingdings" pitchFamily="2" charset="2"/>
              <a:buNone/>
            </a:pPr>
            <a:r>
              <a:rPr lang="en-US" sz="2800" b="1" smtClean="0"/>
              <a:t>		-Supply lines</a:t>
            </a:r>
          </a:p>
          <a:p>
            <a:pPr eaLnBrk="1" hangingPunct="1">
              <a:buFont typeface="Wingdings" pitchFamily="2" charset="2"/>
              <a:buNone/>
            </a:pPr>
            <a:r>
              <a:rPr lang="en-US" sz="2800" b="1" smtClean="0"/>
              <a:t>		-American defensive war</a:t>
            </a:r>
            <a:endParaRPr lang="en-US" sz="28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71600" y="687388"/>
            <a:ext cx="7543800" cy="608012"/>
          </a:xfrm>
        </p:spPr>
        <p:txBody>
          <a:bodyPr/>
          <a:lstStyle/>
          <a:p>
            <a:pPr eaLnBrk="1" hangingPunct="1"/>
            <a:r>
              <a:rPr lang="en-US" sz="4000" b="1" smtClean="0">
                <a:solidFill>
                  <a:schemeClr val="accent2"/>
                </a:solidFill>
              </a:rPr>
              <a:t>Battle of Yorktown,</a:t>
            </a:r>
            <a:r>
              <a:rPr lang="en-US" sz="4000" b="1" smtClean="0">
                <a:solidFill>
                  <a:schemeClr val="accent1"/>
                </a:solidFill>
              </a:rPr>
              <a:t> </a:t>
            </a:r>
            <a:r>
              <a:rPr lang="en-US" sz="4000" b="1" smtClean="0">
                <a:solidFill>
                  <a:srgbClr val="0033CC"/>
                </a:solidFill>
              </a:rPr>
              <a:t>1781</a:t>
            </a:r>
          </a:p>
        </p:txBody>
      </p:sp>
      <p:sp>
        <p:nvSpPr>
          <p:cNvPr id="26627" name="Rectangle 3"/>
          <p:cNvSpPr>
            <a:spLocks noGrp="1" noChangeArrowheads="1"/>
          </p:cNvSpPr>
          <p:nvPr>
            <p:ph type="body" sz="half" idx="1"/>
          </p:nvPr>
        </p:nvSpPr>
        <p:spPr>
          <a:xfrm>
            <a:off x="1295400" y="1752600"/>
            <a:ext cx="3505200" cy="4572000"/>
          </a:xfrm>
        </p:spPr>
        <p:txBody>
          <a:bodyPr/>
          <a:lstStyle/>
          <a:p>
            <a:pPr eaLnBrk="1" hangingPunct="1">
              <a:buFont typeface="Wingdings" pitchFamily="2" charset="2"/>
              <a:buNone/>
            </a:pPr>
            <a:r>
              <a:rPr lang="en-US" sz="2400" b="1" smtClean="0"/>
              <a:t>IV). Cornwallis targeted Virginia</a:t>
            </a:r>
          </a:p>
          <a:p>
            <a:pPr eaLnBrk="1" hangingPunct="1">
              <a:buFont typeface="Wingdings" pitchFamily="2" charset="2"/>
              <a:buNone/>
            </a:pPr>
            <a:r>
              <a:rPr lang="en-US" sz="2400" b="1" smtClean="0"/>
              <a:t>	-Wanted to hold the war there</a:t>
            </a:r>
          </a:p>
          <a:p>
            <a:pPr eaLnBrk="1" hangingPunct="1">
              <a:buFont typeface="Wingdings" pitchFamily="2" charset="2"/>
              <a:buNone/>
            </a:pPr>
            <a:r>
              <a:rPr lang="en-US" sz="2400" b="1" smtClean="0"/>
              <a:t> V).  Americans plan a fake attack in North</a:t>
            </a:r>
          </a:p>
          <a:p>
            <a:pPr eaLnBrk="1" hangingPunct="1">
              <a:buFont typeface="Wingdings" pitchFamily="2" charset="2"/>
              <a:buNone/>
            </a:pPr>
            <a:r>
              <a:rPr lang="en-US" sz="2400" b="1" smtClean="0"/>
              <a:t>	-Link up with French </a:t>
            </a:r>
          </a:p>
          <a:p>
            <a:pPr eaLnBrk="1" hangingPunct="1">
              <a:buFont typeface="Wingdings" pitchFamily="2" charset="2"/>
              <a:buNone/>
            </a:pPr>
            <a:r>
              <a:rPr lang="en-US" sz="2400" b="1" smtClean="0"/>
              <a:t>	-Trap Cornwallis at </a:t>
            </a:r>
            <a:r>
              <a:rPr lang="en-US" sz="2400" b="1" smtClean="0">
                <a:solidFill>
                  <a:schemeClr val="accent2"/>
                </a:solidFill>
              </a:rPr>
              <a:t>Yorktown</a:t>
            </a:r>
          </a:p>
        </p:txBody>
      </p:sp>
      <p:pic>
        <p:nvPicPr>
          <p:cNvPr id="26628" name="Picture 9" descr="yrk-cmp"/>
          <p:cNvPicPr>
            <a:picLocks noChangeAspect="1" noChangeArrowheads="1"/>
          </p:cNvPicPr>
          <p:nvPr>
            <p:ph sz="half" idx="2"/>
          </p:nvPr>
        </p:nvPicPr>
        <p:blipFill>
          <a:blip r:embed="rId3" cstate="print"/>
          <a:srcRect l="3310" t="1480"/>
          <a:stretch>
            <a:fillRect/>
          </a:stretch>
        </p:blipFill>
        <p:spPr>
          <a:xfrm>
            <a:off x="4879975" y="1597025"/>
            <a:ext cx="4006850" cy="4575175"/>
          </a:xfrm>
          <a:noFill/>
          <a:ln w="28575" cap="flat">
            <a:solidFill>
              <a:schemeClr val="tx1"/>
            </a:solidFill>
            <a:headEnd w="med" len="med"/>
            <a:tailEnd w="med" len="me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600200" y="457200"/>
            <a:ext cx="7086600" cy="990600"/>
          </a:xfrm>
        </p:spPr>
        <p:txBody>
          <a:bodyPr/>
          <a:lstStyle/>
          <a:p>
            <a:pPr eaLnBrk="1" hangingPunct="1"/>
            <a:r>
              <a:rPr lang="en-US" b="1" smtClean="0">
                <a:solidFill>
                  <a:srgbClr val="0033CC"/>
                </a:solidFill>
              </a:rPr>
              <a:t>Surrender of Cornwallis</a:t>
            </a:r>
          </a:p>
        </p:txBody>
      </p:sp>
      <p:sp>
        <p:nvSpPr>
          <p:cNvPr id="27651" name="Rectangle 4"/>
          <p:cNvSpPr>
            <a:spLocks noGrp="1" noChangeArrowheads="1"/>
          </p:cNvSpPr>
          <p:nvPr>
            <p:ph type="body" sz="half" idx="2"/>
          </p:nvPr>
        </p:nvSpPr>
        <p:spPr>
          <a:xfrm>
            <a:off x="4648200" y="1981200"/>
            <a:ext cx="4343400" cy="4114800"/>
          </a:xfrm>
        </p:spPr>
        <p:txBody>
          <a:bodyPr/>
          <a:lstStyle/>
          <a:p>
            <a:pPr eaLnBrk="1" hangingPunct="1">
              <a:buFont typeface="Wingdings" pitchFamily="2" charset="2"/>
              <a:buNone/>
            </a:pPr>
            <a:r>
              <a:rPr lang="en-US" sz="2400" b="1" smtClean="0"/>
              <a:t>	</a:t>
            </a:r>
            <a:r>
              <a:rPr lang="en-US" sz="2800" b="1" smtClean="0"/>
              <a:t>I). Surrounded </a:t>
            </a:r>
          </a:p>
          <a:p>
            <a:pPr eaLnBrk="1" hangingPunct="1">
              <a:buFont typeface="Wingdings" pitchFamily="2" charset="2"/>
              <a:buNone/>
            </a:pPr>
            <a:r>
              <a:rPr lang="en-US" sz="2800" b="1" smtClean="0"/>
              <a:t>		A). October 1781</a:t>
            </a:r>
          </a:p>
          <a:p>
            <a:pPr eaLnBrk="1" hangingPunct="1">
              <a:buFont typeface="Wingdings" pitchFamily="2" charset="2"/>
              <a:buNone/>
            </a:pPr>
            <a:r>
              <a:rPr lang="en-US" sz="2800" b="1" smtClean="0"/>
              <a:t>   	II).  King George </a:t>
            </a:r>
          </a:p>
          <a:p>
            <a:pPr eaLnBrk="1" hangingPunct="1">
              <a:buFont typeface="Wingdings" pitchFamily="2" charset="2"/>
              <a:buNone/>
            </a:pPr>
            <a:r>
              <a:rPr lang="en-US" sz="2800" b="1" smtClean="0"/>
              <a:t>	      continued fighting</a:t>
            </a:r>
          </a:p>
          <a:p>
            <a:pPr eaLnBrk="1" hangingPunct="1">
              <a:buFont typeface="Wingdings" pitchFamily="2" charset="2"/>
              <a:buNone/>
            </a:pPr>
            <a:r>
              <a:rPr lang="en-US" sz="2800" b="1" smtClean="0"/>
              <a:t>	III). </a:t>
            </a:r>
            <a:r>
              <a:rPr lang="en-US" sz="2800" b="1" smtClean="0">
                <a:solidFill>
                  <a:schemeClr val="accent2"/>
                </a:solidFill>
              </a:rPr>
              <a:t>Peace of Paris, 1783</a:t>
            </a:r>
          </a:p>
        </p:txBody>
      </p:sp>
      <p:pic>
        <p:nvPicPr>
          <p:cNvPr id="27652" name="Picture 6" descr="cornwallis"/>
          <p:cNvPicPr>
            <a:picLocks noChangeAspect="1" noChangeArrowheads="1"/>
          </p:cNvPicPr>
          <p:nvPr>
            <p:ph sz="half" idx="1"/>
          </p:nvPr>
        </p:nvPicPr>
        <p:blipFill>
          <a:blip r:embed="rId3" cstate="print">
            <a:lum bright="10000"/>
          </a:blip>
          <a:srcRect l="14999" t="11905" r="7500"/>
          <a:stretch>
            <a:fillRect/>
          </a:stretch>
        </p:blipFill>
        <p:spPr>
          <a:xfrm>
            <a:off x="1752600" y="1828800"/>
            <a:ext cx="2752725" cy="3846513"/>
          </a:xfrm>
          <a:noFill/>
          <a:ln w="31750" cap="flat">
            <a:solidFill>
              <a:schemeClr val="tx1"/>
            </a:solidFill>
            <a:headEnd w="med" len="med"/>
            <a:tailEnd w="med" len="me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404938" y="609600"/>
            <a:ext cx="7739062" cy="838200"/>
          </a:xfrm>
        </p:spPr>
        <p:txBody>
          <a:bodyPr/>
          <a:lstStyle/>
          <a:p>
            <a:pPr eaLnBrk="1" hangingPunct="1"/>
            <a:r>
              <a:rPr lang="en-US" b="1" smtClean="0">
                <a:solidFill>
                  <a:schemeClr val="accent2"/>
                </a:solidFill>
              </a:rPr>
              <a:t>Peace of Paris, 1783</a:t>
            </a:r>
          </a:p>
        </p:txBody>
      </p:sp>
      <p:sp>
        <p:nvSpPr>
          <p:cNvPr id="28675" name="Rectangle 3"/>
          <p:cNvSpPr>
            <a:spLocks noGrp="1" noChangeArrowheads="1"/>
          </p:cNvSpPr>
          <p:nvPr>
            <p:ph type="body" idx="1"/>
          </p:nvPr>
        </p:nvSpPr>
        <p:spPr>
          <a:xfrm>
            <a:off x="1676400" y="1600200"/>
            <a:ext cx="7315200" cy="4724400"/>
          </a:xfrm>
        </p:spPr>
        <p:txBody>
          <a:bodyPr/>
          <a:lstStyle/>
          <a:p>
            <a:pPr eaLnBrk="1" hangingPunct="1">
              <a:buFont typeface="Wingdings" pitchFamily="2" charset="2"/>
              <a:buNone/>
            </a:pPr>
            <a:r>
              <a:rPr lang="en-US" sz="2800" b="1" smtClean="0"/>
              <a:t>I).  </a:t>
            </a:r>
            <a:r>
              <a:rPr lang="en-US" sz="2800" b="1" smtClean="0">
                <a:solidFill>
                  <a:schemeClr val="accent2"/>
                </a:solidFill>
              </a:rPr>
              <a:t>B.</a:t>
            </a:r>
            <a:r>
              <a:rPr lang="en-US" sz="2800" b="1" smtClean="0"/>
              <a:t> </a:t>
            </a:r>
            <a:r>
              <a:rPr lang="en-US" sz="2800" b="1" smtClean="0">
                <a:solidFill>
                  <a:schemeClr val="accent2"/>
                </a:solidFill>
              </a:rPr>
              <a:t>Franklin, J. Adams, John Jay</a:t>
            </a:r>
          </a:p>
          <a:p>
            <a:pPr eaLnBrk="1" hangingPunct="1">
              <a:buFont typeface="Wingdings" pitchFamily="2" charset="2"/>
              <a:buNone/>
            </a:pPr>
            <a:r>
              <a:rPr lang="en-US" sz="2800" b="1" smtClean="0"/>
              <a:t>	     A). Accept Independence</a:t>
            </a:r>
          </a:p>
          <a:p>
            <a:pPr eaLnBrk="1" hangingPunct="1">
              <a:buFont typeface="Wingdings" pitchFamily="2" charset="2"/>
              <a:buNone/>
            </a:pPr>
            <a:r>
              <a:rPr lang="en-US" sz="2800" b="1" smtClean="0"/>
              <a:t>	     B). Boundaries (181)</a:t>
            </a:r>
          </a:p>
          <a:p>
            <a:pPr eaLnBrk="1" hangingPunct="1">
              <a:buFont typeface="Wingdings" pitchFamily="2" charset="2"/>
              <a:buNone/>
            </a:pPr>
            <a:r>
              <a:rPr lang="en-US" sz="2800" b="1" smtClean="0"/>
              <a:t>	     C). SP gained FL</a:t>
            </a:r>
          </a:p>
          <a:p>
            <a:pPr eaLnBrk="1" hangingPunct="1">
              <a:buFont typeface="Wingdings" pitchFamily="2" charset="2"/>
              <a:buNone/>
            </a:pPr>
            <a:r>
              <a:rPr lang="en-US" sz="2800" b="1" smtClean="0"/>
              <a:t>	     D). Forfeit land &amp; property (except Lord</a:t>
            </a:r>
          </a:p>
          <a:p>
            <a:pPr eaLnBrk="1" hangingPunct="1">
              <a:buFont typeface="Wingdings" pitchFamily="2" charset="2"/>
              <a:buNone/>
            </a:pPr>
            <a:r>
              <a:rPr lang="en-US" sz="2800" b="1" smtClean="0"/>
              <a:t>		    Fairfax)</a:t>
            </a:r>
          </a:p>
          <a:p>
            <a:pPr eaLnBrk="1" hangingPunct="1">
              <a:buFont typeface="Wingdings" pitchFamily="2" charset="2"/>
              <a:buNone/>
            </a:pPr>
            <a:r>
              <a:rPr lang="en-US" sz="2800" b="1" smtClean="0"/>
              <a:t>	     E). Fishing rights </a:t>
            </a:r>
          </a:p>
          <a:p>
            <a:pPr eaLnBrk="1" hangingPunct="1">
              <a:buFont typeface="Wingdings" pitchFamily="2" charset="2"/>
              <a:buNone/>
            </a:pPr>
            <a:r>
              <a:rPr lang="en-US" sz="2800" b="1" smtClean="0"/>
              <a:t>II). Indian Nations</a:t>
            </a:r>
          </a:p>
          <a:p>
            <a:pPr eaLnBrk="1" hangingPunct="1">
              <a:buFont typeface="Wingdings" pitchFamily="2" charset="2"/>
              <a:buNone/>
            </a:pPr>
            <a:r>
              <a:rPr lang="en-US" sz="2800" b="1" smtClean="0"/>
              <a:t>	    A). Inside U.S. &amp; Indian policy</a:t>
            </a:r>
            <a:r>
              <a:rPr lang="en-US" smtClean="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371600" y="687388"/>
            <a:ext cx="7543800" cy="608012"/>
          </a:xfrm>
        </p:spPr>
        <p:txBody>
          <a:bodyPr/>
          <a:lstStyle/>
          <a:p>
            <a:pPr eaLnBrk="1" hangingPunct="1"/>
            <a:r>
              <a:rPr lang="en-US" b="1" smtClean="0">
                <a:solidFill>
                  <a:srgbClr val="0033CC"/>
                </a:solidFill>
              </a:rPr>
              <a:t>How did it happen?</a:t>
            </a:r>
          </a:p>
        </p:txBody>
      </p:sp>
      <p:sp>
        <p:nvSpPr>
          <p:cNvPr id="29699" name="Rectangle 3"/>
          <p:cNvSpPr>
            <a:spLocks noGrp="1" noChangeArrowheads="1"/>
          </p:cNvSpPr>
          <p:nvPr>
            <p:ph type="body" idx="1"/>
          </p:nvPr>
        </p:nvSpPr>
        <p:spPr>
          <a:xfrm>
            <a:off x="1905000" y="1600200"/>
            <a:ext cx="7086600" cy="4495800"/>
          </a:xfrm>
        </p:spPr>
        <p:txBody>
          <a:bodyPr/>
          <a:lstStyle/>
          <a:p>
            <a:pPr eaLnBrk="1" hangingPunct="1">
              <a:lnSpc>
                <a:spcPct val="90000"/>
              </a:lnSpc>
              <a:buFont typeface="Wingdings" pitchFamily="2" charset="2"/>
              <a:buNone/>
            </a:pPr>
            <a:r>
              <a:rPr lang="en-US" smtClean="0"/>
              <a:t>	</a:t>
            </a:r>
            <a:r>
              <a:rPr lang="en-US" b="1" smtClean="0"/>
              <a:t>British arrogance</a:t>
            </a:r>
          </a:p>
          <a:p>
            <a:pPr eaLnBrk="1" hangingPunct="1">
              <a:lnSpc>
                <a:spcPct val="90000"/>
              </a:lnSpc>
              <a:buFont typeface="Wingdings" pitchFamily="2" charset="2"/>
              <a:buNone/>
            </a:pPr>
            <a:r>
              <a:rPr lang="en-US" b="1" smtClean="0"/>
              <a:t>	Leadership</a:t>
            </a:r>
          </a:p>
          <a:p>
            <a:pPr eaLnBrk="1" hangingPunct="1">
              <a:lnSpc>
                <a:spcPct val="90000"/>
              </a:lnSpc>
              <a:buFont typeface="Wingdings" pitchFamily="2" charset="2"/>
              <a:buNone/>
            </a:pPr>
            <a:r>
              <a:rPr lang="en-US" b="1" smtClean="0"/>
              <a:t>	French assistance</a:t>
            </a:r>
          </a:p>
          <a:p>
            <a:pPr eaLnBrk="1" hangingPunct="1">
              <a:lnSpc>
                <a:spcPct val="90000"/>
              </a:lnSpc>
              <a:buFont typeface="Wingdings" pitchFamily="2" charset="2"/>
              <a:buNone/>
            </a:pPr>
            <a:r>
              <a:rPr lang="en-US" b="1" smtClean="0"/>
              <a:t>	Distance</a:t>
            </a:r>
          </a:p>
          <a:p>
            <a:pPr eaLnBrk="1" hangingPunct="1">
              <a:lnSpc>
                <a:spcPct val="90000"/>
              </a:lnSpc>
              <a:buFont typeface="Wingdings" pitchFamily="2" charset="2"/>
              <a:buNone/>
            </a:pPr>
            <a:r>
              <a:rPr lang="en-US" b="1" smtClean="0"/>
              <a:t>	Familiarity</a:t>
            </a:r>
          </a:p>
          <a:p>
            <a:pPr eaLnBrk="1" hangingPunct="1">
              <a:lnSpc>
                <a:spcPct val="90000"/>
              </a:lnSpc>
              <a:buFont typeface="Wingdings" pitchFamily="2" charset="2"/>
              <a:buNone/>
            </a:pPr>
            <a:r>
              <a:rPr lang="en-US" b="1" smtClean="0"/>
              <a:t>	Non-combatants</a:t>
            </a:r>
          </a:p>
          <a:p>
            <a:pPr eaLnBrk="1" hangingPunct="1">
              <a:lnSpc>
                <a:spcPct val="90000"/>
              </a:lnSpc>
              <a:buFont typeface="Wingdings" pitchFamily="2" charset="2"/>
              <a:buNone/>
            </a:pPr>
            <a:r>
              <a:rPr lang="en-US" b="1" smtClean="0"/>
              <a:t>	Defensive War</a:t>
            </a:r>
          </a:p>
          <a:p>
            <a:pPr eaLnBrk="1" hangingPunct="1">
              <a:lnSpc>
                <a:spcPct val="90000"/>
              </a:lnSpc>
              <a:buFont typeface="Wingdings" pitchFamily="2" charset="2"/>
              <a:buNone/>
            </a:pPr>
            <a:r>
              <a:rPr lang="en-US" b="1" smtClean="0"/>
              <a:t>	Dispersed population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371600" y="609600"/>
            <a:ext cx="7543800" cy="685800"/>
          </a:xfrm>
        </p:spPr>
        <p:txBody>
          <a:bodyPr/>
          <a:lstStyle/>
          <a:p>
            <a:pPr eaLnBrk="1" hangingPunct="1"/>
            <a:r>
              <a:rPr lang="en-US" sz="4000" b="1" smtClean="0">
                <a:solidFill>
                  <a:srgbClr val="0033CC"/>
                </a:solidFill>
              </a:rPr>
              <a:t>Joseph Plumb Martin, 1830</a:t>
            </a:r>
          </a:p>
        </p:txBody>
      </p:sp>
      <p:sp>
        <p:nvSpPr>
          <p:cNvPr id="30723" name="Rectangle 3"/>
          <p:cNvSpPr>
            <a:spLocks noGrp="1" noChangeArrowheads="1"/>
          </p:cNvSpPr>
          <p:nvPr>
            <p:ph type="body" idx="1"/>
          </p:nvPr>
        </p:nvSpPr>
        <p:spPr>
          <a:xfrm>
            <a:off x="1295400" y="1371600"/>
            <a:ext cx="7696200" cy="5181600"/>
          </a:xfrm>
        </p:spPr>
        <p:txBody>
          <a:bodyPr/>
          <a:lstStyle/>
          <a:p>
            <a:pPr eaLnBrk="1" hangingPunct="1"/>
            <a:r>
              <a:rPr lang="en-US" sz="2800" b="1" smtClean="0">
                <a:cs typeface="Times New Roman" pitchFamily="18" charset="0"/>
              </a:rPr>
              <a:t>“When we engaged in the service we were promised the following articles for a ration . . . But we never received what was allowed us.  Oftentimes I had gone one, two, three and even four days without a morsel.  We were also promised six dollars and two thirds a month, and how did we fare in this particular? It was scarcely enough to procure a dinner.”</a:t>
            </a:r>
            <a:r>
              <a:rPr lang="en-US" sz="2800" b="1" smtClean="0">
                <a:latin typeface="Albertus Medium" pitchFamily="34" charset="0"/>
                <a:cs typeface="Times New Roman" pitchFamily="18" charset="0"/>
              </a:rPr>
              <a:t> </a:t>
            </a:r>
          </a:p>
          <a:p>
            <a:pPr eaLnBrk="1" hangingPunct="1"/>
            <a:endParaRPr lang="en-US" sz="2800" b="1" smtClean="0">
              <a:latin typeface="Albertus Medium" pitchFamily="34" charset="0"/>
              <a:cs typeface="Times New Roman" pitchFamily="18" charset="0"/>
            </a:endParaRPr>
          </a:p>
          <a:p>
            <a:pPr eaLnBrk="1" hangingPunct="1"/>
            <a:r>
              <a:rPr lang="en-US" sz="2800" b="1" smtClean="0">
                <a:solidFill>
                  <a:srgbClr val="0033CC"/>
                </a:solidFill>
                <a:latin typeface="Albertus Medium" pitchFamily="34" charset="0"/>
                <a:cs typeface="Times New Roman" pitchFamily="18" charset="0"/>
              </a:rPr>
              <a:t>Was he just a whiner, or did he have a valid complaint?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71600" y="228600"/>
            <a:ext cx="7543800" cy="762000"/>
          </a:xfrm>
        </p:spPr>
        <p:txBody>
          <a:bodyPr/>
          <a:lstStyle/>
          <a:p>
            <a:pPr eaLnBrk="1" hangingPunct="1"/>
            <a:r>
              <a:rPr lang="en-US" b="1" smtClean="0">
                <a:solidFill>
                  <a:srgbClr val="0033CC"/>
                </a:solidFill>
              </a:rPr>
              <a:t>Continued…</a:t>
            </a:r>
          </a:p>
        </p:txBody>
      </p:sp>
      <p:sp>
        <p:nvSpPr>
          <p:cNvPr id="31747" name="Rectangle 3"/>
          <p:cNvSpPr>
            <a:spLocks noGrp="1" noChangeArrowheads="1"/>
          </p:cNvSpPr>
          <p:nvPr>
            <p:ph type="body" idx="1"/>
          </p:nvPr>
        </p:nvSpPr>
        <p:spPr>
          <a:xfrm>
            <a:off x="1371600" y="1143000"/>
            <a:ext cx="7620000" cy="5410200"/>
          </a:xfrm>
        </p:spPr>
        <p:txBody>
          <a:bodyPr/>
          <a:lstStyle/>
          <a:p>
            <a:pPr eaLnBrk="1" hangingPunct="1">
              <a:lnSpc>
                <a:spcPct val="90000"/>
              </a:lnSpc>
            </a:pPr>
            <a:r>
              <a:rPr lang="en-US" b="1" smtClean="0">
                <a:cs typeface="Times New Roman" pitchFamily="18" charset="0"/>
              </a:rPr>
              <a:t>“The country was rigorous in exacting my compliance to my engagements, but equally careless in performing her contracts with me; and why so?  One reason was because she had all the power in her own hands, and I had not.  Such things ought not to be.”</a:t>
            </a:r>
          </a:p>
          <a:p>
            <a:pPr eaLnBrk="1" hangingPunct="1">
              <a:lnSpc>
                <a:spcPct val="90000"/>
              </a:lnSpc>
            </a:pPr>
            <a:endParaRPr lang="en-US" b="1" smtClean="0">
              <a:cs typeface="Times New Roman" pitchFamily="18" charset="0"/>
            </a:endParaRPr>
          </a:p>
          <a:p>
            <a:pPr eaLnBrk="1" hangingPunct="1">
              <a:lnSpc>
                <a:spcPct val="90000"/>
              </a:lnSpc>
            </a:pPr>
            <a:r>
              <a:rPr lang="en-US" b="1" smtClean="0">
                <a:solidFill>
                  <a:srgbClr val="0033CC"/>
                </a:solidFill>
              </a:rPr>
              <a:t>Did the country owe him anything, or was he supposed to be fighting for his own independence, too?</a:t>
            </a:r>
            <a:r>
              <a:rPr lang="en-US" b="1" smtClean="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71600" y="228600"/>
            <a:ext cx="7543800" cy="152400"/>
          </a:xfrm>
        </p:spPr>
        <p:txBody>
          <a:bodyPr/>
          <a:lstStyle/>
          <a:p>
            <a:pPr eaLnBrk="1" hangingPunct="1"/>
            <a:endParaRPr lang="en-US" sz="800" b="1" smtClean="0">
              <a:solidFill>
                <a:srgbClr val="0033CC"/>
              </a:solidFill>
            </a:endParaRPr>
          </a:p>
        </p:txBody>
      </p:sp>
      <p:sp>
        <p:nvSpPr>
          <p:cNvPr id="32771" name="Rectangle 3"/>
          <p:cNvSpPr>
            <a:spLocks noGrp="1" noChangeArrowheads="1"/>
          </p:cNvSpPr>
          <p:nvPr>
            <p:ph type="body" idx="1"/>
          </p:nvPr>
        </p:nvSpPr>
        <p:spPr>
          <a:xfrm>
            <a:off x="1371600" y="457200"/>
            <a:ext cx="7391400" cy="6172200"/>
          </a:xfrm>
        </p:spPr>
        <p:txBody>
          <a:bodyPr/>
          <a:lstStyle/>
          <a:p>
            <a:pPr eaLnBrk="1" hangingPunct="1">
              <a:lnSpc>
                <a:spcPct val="90000"/>
              </a:lnSpc>
            </a:pPr>
            <a:r>
              <a:rPr lang="en-US" sz="2800" b="1" smtClean="0">
                <a:cs typeface="Times New Roman" pitchFamily="18" charset="0"/>
              </a:rPr>
              <a:t>“I now bid farewell to the service.  When those who engaged to serve during the war enlisted, they were promised a hundred acres of land each.  When the country had drained the last drop of service it could screw out of the poor soldiers, they were turned adrift like old worn-out horses, and nothing said about land to pasture them upon.  The truth was, none cared for them; the country was served . . . and that was all that was deemed necessary.”</a:t>
            </a:r>
          </a:p>
          <a:p>
            <a:pPr eaLnBrk="1" hangingPunct="1">
              <a:lnSpc>
                <a:spcPct val="90000"/>
              </a:lnSpc>
            </a:pPr>
            <a:endParaRPr lang="en-US" sz="2800" b="1" smtClean="0">
              <a:cs typeface="Times New Roman" pitchFamily="18" charset="0"/>
            </a:endParaRPr>
          </a:p>
          <a:p>
            <a:pPr eaLnBrk="1" hangingPunct="1">
              <a:lnSpc>
                <a:spcPct val="90000"/>
              </a:lnSpc>
            </a:pPr>
            <a:r>
              <a:rPr lang="en-US" sz="2800" b="1" smtClean="0">
                <a:solidFill>
                  <a:srgbClr val="0033CC"/>
                </a:solidFill>
                <a:cs typeface="Times New Roman" pitchFamily="18" charset="0"/>
              </a:rPr>
              <a:t>If he was correct, what problems might the new government have with citizens who felt abused?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b="1" smtClean="0">
                <a:solidFill>
                  <a:srgbClr val="0033CC"/>
                </a:solidFill>
              </a:rPr>
              <a:t>Rebellions Within the Rebellion</a:t>
            </a:r>
            <a:r>
              <a:rPr lang="en-US" sz="4000" smtClean="0"/>
              <a:t> </a:t>
            </a:r>
          </a:p>
        </p:txBody>
      </p:sp>
      <p:sp>
        <p:nvSpPr>
          <p:cNvPr id="33795" name="Rectangle 3"/>
          <p:cNvSpPr>
            <a:spLocks noGrp="1" noChangeArrowheads="1"/>
          </p:cNvSpPr>
          <p:nvPr>
            <p:ph type="body" idx="1"/>
          </p:nvPr>
        </p:nvSpPr>
        <p:spPr>
          <a:xfrm>
            <a:off x="1371600" y="1676400"/>
            <a:ext cx="7620000" cy="4419600"/>
          </a:xfrm>
        </p:spPr>
        <p:txBody>
          <a:bodyPr/>
          <a:lstStyle/>
          <a:p>
            <a:pPr eaLnBrk="1" hangingPunct="1"/>
            <a:r>
              <a:rPr lang="en-US" sz="2800" b="1" smtClean="0"/>
              <a:t>December 1781: over 400 Penn militia marched on Congress in Philadelphia to protest lack of pay, hunger, treatment.  </a:t>
            </a:r>
          </a:p>
          <a:p>
            <a:pPr eaLnBrk="1" hangingPunct="1">
              <a:buFont typeface="Wingdings" pitchFamily="2" charset="2"/>
              <a:buNone/>
            </a:pPr>
            <a:r>
              <a:rPr lang="en-US" sz="2800" b="1" smtClean="0"/>
              <a:t> </a:t>
            </a:r>
          </a:p>
          <a:p>
            <a:pPr eaLnBrk="1" hangingPunct="1"/>
            <a:r>
              <a:rPr lang="en-US" sz="2800" b="1" smtClean="0"/>
              <a:t>1782: 200 New Jersey militia protested, Washington sent 600, hanged two </a:t>
            </a:r>
          </a:p>
          <a:p>
            <a:pPr eaLnBrk="1" hangingPunct="1">
              <a:buFont typeface="Wingdings" pitchFamily="2" charset="2"/>
              <a:buNone/>
            </a:pPr>
            <a:endParaRPr lang="en-US" sz="2800" b="1" smtClean="0"/>
          </a:p>
          <a:p>
            <a:pPr eaLnBrk="1" hangingPunct="1"/>
            <a:r>
              <a:rPr lang="en-US" sz="2800" b="1" smtClean="0"/>
              <a:t>Near civil war in Maryland, Delaware, North and South Carolina, Georgia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b="1" smtClean="0">
                <a:solidFill>
                  <a:srgbClr val="0033CC"/>
                </a:solidFill>
              </a:rPr>
              <a:t>Women &amp; African Americans</a:t>
            </a:r>
          </a:p>
        </p:txBody>
      </p:sp>
      <p:sp>
        <p:nvSpPr>
          <p:cNvPr id="34819" name="Rectangle 3"/>
          <p:cNvSpPr>
            <a:spLocks noGrp="1" noChangeArrowheads="1"/>
          </p:cNvSpPr>
          <p:nvPr>
            <p:ph type="body" idx="1"/>
          </p:nvPr>
        </p:nvSpPr>
        <p:spPr>
          <a:xfrm>
            <a:off x="1828800" y="1981200"/>
            <a:ext cx="7162800" cy="4114800"/>
          </a:xfrm>
        </p:spPr>
        <p:txBody>
          <a:bodyPr/>
          <a:lstStyle/>
          <a:p>
            <a:pPr eaLnBrk="1" hangingPunct="1"/>
            <a:r>
              <a:rPr lang="en-US" sz="2800" b="1" smtClean="0"/>
              <a:t>Worked in camps on the lines</a:t>
            </a:r>
          </a:p>
          <a:p>
            <a:pPr eaLnBrk="1" hangingPunct="1"/>
            <a:r>
              <a:rPr lang="en-US" sz="2800" b="1" smtClean="0">
                <a:solidFill>
                  <a:schemeClr val="accent2"/>
                </a:solidFill>
              </a:rPr>
              <a:t>Molly Pitcher</a:t>
            </a:r>
          </a:p>
          <a:p>
            <a:pPr eaLnBrk="1" hangingPunct="1"/>
            <a:r>
              <a:rPr lang="en-US" sz="2800" b="1" smtClean="0"/>
              <a:t>Spies, messengers</a:t>
            </a:r>
          </a:p>
          <a:p>
            <a:pPr eaLnBrk="1" hangingPunct="1"/>
            <a:r>
              <a:rPr lang="en-US" sz="2800" b="1" smtClean="0"/>
              <a:t>Promises of freedom</a:t>
            </a:r>
          </a:p>
          <a:p>
            <a:pPr eaLnBrk="1" hangingPunct="1"/>
            <a:r>
              <a:rPr lang="en-US" sz="2800" b="1" smtClean="0"/>
              <a:t>5,000 for U.S., workers, few soldiers</a:t>
            </a:r>
          </a:p>
          <a:p>
            <a:pPr eaLnBrk="1" hangingPunct="1"/>
            <a:r>
              <a:rPr lang="en-US" sz="2800" b="1" smtClean="0"/>
              <a:t>Rarely armed</a:t>
            </a:r>
          </a:p>
          <a:p>
            <a:pPr eaLnBrk="1" hangingPunct="1"/>
            <a:r>
              <a:rPr lang="en-US" sz="2800" b="1" smtClean="0"/>
              <a:t>South feared of rebellions</a:t>
            </a:r>
            <a:endParaRPr lang="en-US" sz="280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US" b="1" smtClean="0">
                <a:solidFill>
                  <a:srgbClr val="0033CC"/>
                </a:solidFill>
              </a:rPr>
              <a:t>Significance for Indians</a:t>
            </a:r>
          </a:p>
        </p:txBody>
      </p:sp>
      <p:sp>
        <p:nvSpPr>
          <p:cNvPr id="35843" name="Rectangle 5"/>
          <p:cNvSpPr>
            <a:spLocks noGrp="1" noChangeArrowheads="1"/>
          </p:cNvSpPr>
          <p:nvPr>
            <p:ph type="body" sz="half" idx="1"/>
          </p:nvPr>
        </p:nvSpPr>
        <p:spPr>
          <a:xfrm>
            <a:off x="1371600" y="1981200"/>
            <a:ext cx="4495800" cy="4572000"/>
          </a:xfrm>
        </p:spPr>
        <p:txBody>
          <a:bodyPr/>
          <a:lstStyle/>
          <a:p>
            <a:pPr eaLnBrk="1" hangingPunct="1"/>
            <a:r>
              <a:rPr lang="en-US" sz="2800" b="1" smtClean="0"/>
              <a:t>200,000 east of Miss</a:t>
            </a:r>
          </a:p>
          <a:p>
            <a:pPr eaLnBrk="1" hangingPunct="1"/>
            <a:r>
              <a:rPr lang="en-US" sz="2800" b="1" smtClean="0"/>
              <a:t>Wanted neutrality</a:t>
            </a:r>
          </a:p>
          <a:p>
            <a:pPr eaLnBrk="1" hangingPunct="1"/>
            <a:r>
              <a:rPr lang="en-US" sz="2800" b="1" smtClean="0"/>
              <a:t>Most helped BR</a:t>
            </a:r>
          </a:p>
          <a:p>
            <a:pPr eaLnBrk="1" hangingPunct="1"/>
            <a:r>
              <a:rPr lang="en-US" sz="2800" b="1" smtClean="0"/>
              <a:t>“Five Tribes” pro-BR</a:t>
            </a:r>
          </a:p>
          <a:p>
            <a:pPr eaLnBrk="1" hangingPunct="1"/>
            <a:r>
              <a:rPr lang="en-US" sz="2800" b="1" smtClean="0"/>
              <a:t>Iroquois split</a:t>
            </a:r>
          </a:p>
          <a:p>
            <a:pPr eaLnBrk="1" hangingPunct="1"/>
            <a:r>
              <a:rPr lang="en-US" sz="2800" b="1" smtClean="0">
                <a:solidFill>
                  <a:schemeClr val="accent2"/>
                </a:solidFill>
              </a:rPr>
              <a:t>Joseph Brandt, Mohawk</a:t>
            </a:r>
            <a:r>
              <a:rPr lang="en-US" sz="2800" b="1" smtClean="0"/>
              <a:t> </a:t>
            </a:r>
          </a:p>
          <a:p>
            <a:pPr eaLnBrk="1" hangingPunct="1"/>
            <a:r>
              <a:rPr lang="en-US" sz="2800" b="1" smtClean="0"/>
              <a:t>Catawbas pro-U.S. </a:t>
            </a:r>
          </a:p>
        </p:txBody>
      </p:sp>
      <p:pic>
        <p:nvPicPr>
          <p:cNvPr id="35844" name="Picture 7" descr="brandtj"/>
          <p:cNvPicPr>
            <a:picLocks noChangeAspect="1" noChangeArrowheads="1"/>
          </p:cNvPicPr>
          <p:nvPr>
            <p:ph sz="half" idx="2"/>
          </p:nvPr>
        </p:nvPicPr>
        <p:blipFill>
          <a:blip r:embed="rId3" cstate="print"/>
          <a:srcRect/>
          <a:stretch>
            <a:fillRect/>
          </a:stretch>
        </p:blipFill>
        <p:spPr>
          <a:xfrm>
            <a:off x="6096000" y="1905000"/>
            <a:ext cx="2632075" cy="3870325"/>
          </a:xfrm>
          <a:noFill/>
          <a:ln w="28575" cap="flat">
            <a:solidFill>
              <a:schemeClr val="tx1"/>
            </a:solidFill>
            <a:headEnd w="med" len="med"/>
            <a:tailEnd w="med" len="me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371600" y="533400"/>
            <a:ext cx="7543800" cy="838200"/>
          </a:xfrm>
        </p:spPr>
        <p:txBody>
          <a:bodyPr/>
          <a:lstStyle/>
          <a:p>
            <a:pPr eaLnBrk="1" hangingPunct="1"/>
            <a:r>
              <a:rPr lang="en-US" b="1" smtClean="0">
                <a:solidFill>
                  <a:srgbClr val="0033CC"/>
                </a:solidFill>
              </a:rPr>
              <a:t>Legacy for Indians</a:t>
            </a:r>
          </a:p>
        </p:txBody>
      </p:sp>
      <p:sp>
        <p:nvSpPr>
          <p:cNvPr id="36867" name="Rectangle 3"/>
          <p:cNvSpPr>
            <a:spLocks noGrp="1" noChangeArrowheads="1"/>
          </p:cNvSpPr>
          <p:nvPr>
            <p:ph type="body" idx="1"/>
          </p:nvPr>
        </p:nvSpPr>
        <p:spPr>
          <a:xfrm>
            <a:off x="1371600" y="1676400"/>
            <a:ext cx="7620000" cy="4419600"/>
          </a:xfrm>
        </p:spPr>
        <p:txBody>
          <a:bodyPr/>
          <a:lstStyle/>
          <a:p>
            <a:pPr eaLnBrk="1" hangingPunct="1">
              <a:lnSpc>
                <a:spcPct val="90000"/>
              </a:lnSpc>
            </a:pPr>
            <a:r>
              <a:rPr lang="en-US" sz="2800" b="1" smtClean="0"/>
              <a:t>Generally thought it was not their war</a:t>
            </a:r>
          </a:p>
          <a:p>
            <a:pPr eaLnBrk="1" hangingPunct="1">
              <a:lnSpc>
                <a:spcPct val="90000"/>
              </a:lnSpc>
            </a:pPr>
            <a:r>
              <a:rPr lang="en-US" sz="2800" b="1" smtClean="0"/>
              <a:t>War for liberty and independence took liberty and independence away from Indians</a:t>
            </a:r>
          </a:p>
          <a:p>
            <a:pPr eaLnBrk="1" hangingPunct="1">
              <a:lnSpc>
                <a:spcPct val="90000"/>
              </a:lnSpc>
            </a:pPr>
            <a:r>
              <a:rPr lang="en-US" sz="2800" b="1" smtClean="0"/>
              <a:t>War against colonial oppression led to colonization and oppression of Indians by the U.S. government</a:t>
            </a:r>
          </a:p>
          <a:p>
            <a:pPr eaLnBrk="1" hangingPunct="1">
              <a:lnSpc>
                <a:spcPct val="90000"/>
              </a:lnSpc>
            </a:pPr>
            <a:r>
              <a:rPr lang="en-US" sz="2800" b="1" smtClean="0"/>
              <a:t>Soldiers paid with Indian land, not free land</a:t>
            </a:r>
          </a:p>
          <a:p>
            <a:pPr eaLnBrk="1" hangingPunct="1">
              <a:lnSpc>
                <a:spcPct val="90000"/>
              </a:lnSpc>
            </a:pPr>
            <a:r>
              <a:rPr lang="en-US" sz="2800" b="1" smtClean="0"/>
              <a:t>Indians erased from history due to Paris Peace Treaty and the idea that the war was fought ONLY between colonists and British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371600" y="381000"/>
            <a:ext cx="7543800" cy="914400"/>
          </a:xfrm>
        </p:spPr>
        <p:txBody>
          <a:bodyPr/>
          <a:lstStyle/>
          <a:p>
            <a:pPr eaLnBrk="1" hangingPunct="1"/>
            <a:r>
              <a:rPr lang="en-US" b="1" smtClean="0">
                <a:solidFill>
                  <a:srgbClr val="0033CC"/>
                </a:solidFill>
              </a:rPr>
              <a:t>General Conclusions</a:t>
            </a:r>
          </a:p>
        </p:txBody>
      </p:sp>
      <p:sp>
        <p:nvSpPr>
          <p:cNvPr id="37891" name="Rectangle 3"/>
          <p:cNvSpPr>
            <a:spLocks noGrp="1" noChangeArrowheads="1"/>
          </p:cNvSpPr>
          <p:nvPr>
            <p:ph type="body" idx="1"/>
          </p:nvPr>
        </p:nvSpPr>
        <p:spPr>
          <a:xfrm>
            <a:off x="1371600" y="1752600"/>
            <a:ext cx="7620000" cy="4648200"/>
          </a:xfrm>
        </p:spPr>
        <p:txBody>
          <a:bodyPr/>
          <a:lstStyle/>
          <a:p>
            <a:pPr eaLnBrk="1" hangingPunct="1">
              <a:lnSpc>
                <a:spcPct val="90000"/>
              </a:lnSpc>
            </a:pPr>
            <a:r>
              <a:rPr lang="en-US" sz="2800" b="1" smtClean="0"/>
              <a:t>70% of those signing the Declaration held offices in British colonial government</a:t>
            </a:r>
          </a:p>
          <a:p>
            <a:pPr eaLnBrk="1" hangingPunct="1">
              <a:lnSpc>
                <a:spcPct val="90000"/>
              </a:lnSpc>
            </a:pPr>
            <a:r>
              <a:rPr lang="en-US" sz="2800" b="1" smtClean="0"/>
              <a:t>Class dimensions during War</a:t>
            </a:r>
          </a:p>
          <a:p>
            <a:pPr eaLnBrk="1" hangingPunct="1">
              <a:lnSpc>
                <a:spcPct val="90000"/>
              </a:lnSpc>
            </a:pPr>
            <a:r>
              <a:rPr lang="en-US" sz="2800" b="1" smtClean="0"/>
              <a:t>Shift from British control to control by new American elites</a:t>
            </a:r>
          </a:p>
          <a:p>
            <a:pPr eaLnBrk="1" hangingPunct="1">
              <a:lnSpc>
                <a:spcPct val="90000"/>
              </a:lnSpc>
            </a:pPr>
            <a:r>
              <a:rPr lang="en-US" sz="2800" b="1" smtClean="0"/>
              <a:t>Strengthened southern slavery</a:t>
            </a:r>
          </a:p>
          <a:p>
            <a:pPr eaLnBrk="1" hangingPunct="1">
              <a:lnSpc>
                <a:spcPct val="90000"/>
              </a:lnSpc>
            </a:pPr>
            <a:r>
              <a:rPr lang="en-US" sz="2800" b="1" smtClean="0"/>
              <a:t>War for political ideals, philosophy</a:t>
            </a:r>
          </a:p>
          <a:p>
            <a:pPr eaLnBrk="1" hangingPunct="1">
              <a:lnSpc>
                <a:spcPct val="90000"/>
              </a:lnSpc>
            </a:pPr>
            <a:r>
              <a:rPr lang="en-US" sz="2800" b="1" smtClean="0"/>
              <a:t>Created—slowly—possibilities for groups to express their grievances and struggle for equality</a:t>
            </a:r>
          </a:p>
        </p:txBody>
      </p:sp>
    </p:spTree>
  </p:cSld>
  <p:clrMapOvr>
    <a:masterClrMapping/>
  </p:clrMapOvr>
</p:sld>
</file>

<file path=ppt/theme/theme1.xml><?xml version="1.0" encoding="utf-8"?>
<a:theme xmlns:a="http://schemas.openxmlformats.org/drawingml/2006/main" name="Strategic">
  <a:themeElements>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Strategic">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ate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003300"/>
        </a:hlink>
        <a:folHlink>
          <a:srgbClr val="663300"/>
        </a:folHlink>
      </a:clrScheme>
      <a:clrMap bg1="dk2" tx1="lt1" bg2="dk1" tx2="lt2" accent1="accent1" accent2="accent2" accent3="accent3" accent4="accent4" accent5="accent5" accent6="accent6" hlink="hlink" folHlink="folHlink"/>
    </a:extraClrScheme>
    <a:extraClrScheme>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clrMap bg1="lt1" tx1="dk1" bg2="lt2" tx2="dk2" accent1="accent1" accent2="accent2" accent3="accent3" accent4="accent4" accent5="accent5" accent6="accent6" hlink="hlink" folHlink="folHlink"/>
    </a:extraClrScheme>
    <a:extraClrScheme>
      <a:clrScheme name="Strategic 3">
        <a:dk1>
          <a:srgbClr val="000000"/>
        </a:dk1>
        <a:lt1>
          <a:srgbClr val="FFFFFF"/>
        </a:lt1>
        <a:dk2>
          <a:srgbClr val="000000"/>
        </a:dk2>
        <a:lt2>
          <a:srgbClr val="5F5F5F"/>
        </a:lt2>
        <a:accent1>
          <a:srgbClr val="CBCBCB"/>
        </a:accent1>
        <a:accent2>
          <a:srgbClr val="808080"/>
        </a:accent2>
        <a:accent3>
          <a:srgbClr val="FFFFFF"/>
        </a:accent3>
        <a:accent4>
          <a:srgbClr val="000000"/>
        </a:accent4>
        <a:accent5>
          <a:srgbClr val="E2E2E2"/>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trategic 4">
        <a:dk1>
          <a:srgbClr val="000000"/>
        </a:dk1>
        <a:lt1>
          <a:srgbClr val="EAEAEA"/>
        </a:lt1>
        <a:dk2>
          <a:srgbClr val="BC6262"/>
        </a:dk2>
        <a:lt2>
          <a:srgbClr val="FFCC66"/>
        </a:lt2>
        <a:accent1>
          <a:srgbClr val="727DE0"/>
        </a:accent1>
        <a:accent2>
          <a:srgbClr val="D54F41"/>
        </a:accent2>
        <a:accent3>
          <a:srgbClr val="DAB7B7"/>
        </a:accent3>
        <a:accent4>
          <a:srgbClr val="C8C8C8"/>
        </a:accent4>
        <a:accent5>
          <a:srgbClr val="BCBFED"/>
        </a:accent5>
        <a:accent6>
          <a:srgbClr val="C1473A"/>
        </a:accent6>
        <a:hlink>
          <a:srgbClr val="000066"/>
        </a:hlink>
        <a:folHlink>
          <a:srgbClr val="FFFF99"/>
        </a:folHlink>
      </a:clrScheme>
      <a:clrMap bg1="dk2" tx1="lt1" bg2="dk1" tx2="lt2" accent1="accent1" accent2="accent2" accent3="accent3" accent4="accent4" accent5="accent5" accent6="accent6" hlink="hlink" folHlink="folHlink"/>
    </a:extraClrScheme>
    <a:extraClrScheme>
      <a:clrScheme name="Strategic 5">
        <a:dk1>
          <a:srgbClr val="000000"/>
        </a:dk1>
        <a:lt1>
          <a:srgbClr val="EAEAEA"/>
        </a:lt1>
        <a:dk2>
          <a:srgbClr val="5C74A4"/>
        </a:dk2>
        <a:lt2>
          <a:srgbClr val="FFCC99"/>
        </a:lt2>
        <a:accent1>
          <a:srgbClr val="727DE0"/>
        </a:accent1>
        <a:accent2>
          <a:srgbClr val="D54F41"/>
        </a:accent2>
        <a:accent3>
          <a:srgbClr val="B5BCCF"/>
        </a:accent3>
        <a:accent4>
          <a:srgbClr val="C8C8C8"/>
        </a:accent4>
        <a:accent5>
          <a:srgbClr val="BCBFED"/>
        </a:accent5>
        <a:accent6>
          <a:srgbClr val="C1473A"/>
        </a:accent6>
        <a:hlink>
          <a:srgbClr val="FFFFCC"/>
        </a:hlink>
        <a:folHlink>
          <a:srgbClr val="CC9900"/>
        </a:folHlink>
      </a:clrScheme>
      <a:clrMap bg1="dk2" tx1="lt1" bg2="dk1" tx2="lt2" accent1="accent1" accent2="accent2" accent3="accent3" accent4="accent4" accent5="accent5" accent6="accent6" hlink="hlink" folHlink="folHlink"/>
    </a:extraClrScheme>
    <a:extraClrScheme>
      <a:clrScheme name="Strategic 6">
        <a:dk1>
          <a:srgbClr val="000000"/>
        </a:dk1>
        <a:lt1>
          <a:srgbClr val="EAEAEA"/>
        </a:lt1>
        <a:dk2>
          <a:srgbClr val="996600"/>
        </a:dk2>
        <a:lt2>
          <a:srgbClr val="FFCC99"/>
        </a:lt2>
        <a:accent1>
          <a:srgbClr val="727DE0"/>
        </a:accent1>
        <a:accent2>
          <a:srgbClr val="D54F41"/>
        </a:accent2>
        <a:accent3>
          <a:srgbClr val="CAB8AA"/>
        </a:accent3>
        <a:accent4>
          <a:srgbClr val="C8C8C8"/>
        </a:accent4>
        <a:accent5>
          <a:srgbClr val="BCBFED"/>
        </a:accent5>
        <a:accent6>
          <a:srgbClr val="C1473A"/>
        </a:accent6>
        <a:hlink>
          <a:srgbClr val="99CCFF"/>
        </a:hlink>
        <a:folHlink>
          <a:srgbClr val="FFFF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Designs\Strategic.pot</Template>
  <TotalTime>1166</TotalTime>
  <Words>1153</Words>
  <Application>Microsoft Office PowerPoint</Application>
  <PresentationFormat>On-screen Show (4:3)</PresentationFormat>
  <Paragraphs>267</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Times New Roman</vt:lpstr>
      <vt:lpstr>Arial</vt:lpstr>
      <vt:lpstr>Wingdings</vt:lpstr>
      <vt:lpstr>Albertus Medium</vt:lpstr>
      <vt:lpstr>Strategic</vt:lpstr>
      <vt:lpstr>The American Revolution  1776- 1783</vt:lpstr>
      <vt:lpstr>The Revolutionary Era</vt:lpstr>
      <vt:lpstr>The Road To War</vt:lpstr>
      <vt:lpstr>Boston Massacre, 1770</vt:lpstr>
      <vt:lpstr>Boston Tea Party, 1773</vt:lpstr>
      <vt:lpstr>No Turning Back, 1774-6</vt:lpstr>
      <vt:lpstr>Colonial Nationalism</vt:lpstr>
      <vt:lpstr>Social Differences</vt:lpstr>
      <vt:lpstr>No Turning Back, 1774-6</vt:lpstr>
      <vt:lpstr>No Turning Back, 1774-6</vt:lpstr>
      <vt:lpstr>Revolutionary Propaganda</vt:lpstr>
      <vt:lpstr>Declaration of Independence</vt:lpstr>
      <vt:lpstr>Limitations</vt:lpstr>
      <vt:lpstr>The Contenders</vt:lpstr>
      <vt:lpstr>The Soldiers</vt:lpstr>
      <vt:lpstr>The Soldiers</vt:lpstr>
      <vt:lpstr>A Poor Man Fights a Rich  Man’s War</vt:lpstr>
      <vt:lpstr>Part One: The North, ’76-77</vt:lpstr>
      <vt:lpstr>Saratoga, NY 1777</vt:lpstr>
      <vt:lpstr>The French &amp; Spanish</vt:lpstr>
      <vt:lpstr>Alexander Hamilton, Treasury </vt:lpstr>
      <vt:lpstr>Part Two: South &amp; West,  1778 - 81</vt:lpstr>
      <vt:lpstr>Part Three: The End, 1781-83</vt:lpstr>
      <vt:lpstr>Battle of Yorktown, 1781</vt:lpstr>
      <vt:lpstr>Surrender of Cornwallis</vt:lpstr>
      <vt:lpstr>Peace of Paris, 1783</vt:lpstr>
      <vt:lpstr>How did it happen?</vt:lpstr>
      <vt:lpstr>Joseph Plumb Martin, 1830</vt:lpstr>
      <vt:lpstr>Continued…</vt:lpstr>
      <vt:lpstr>Slide 30</vt:lpstr>
      <vt:lpstr>Rebellions Within the Rebellion </vt:lpstr>
      <vt:lpstr>Women &amp; African Americans</vt:lpstr>
      <vt:lpstr>Significance for Indians</vt:lpstr>
      <vt:lpstr>Legacy for Indians</vt:lpstr>
      <vt:lpstr>General Conclusions</vt:lpstr>
    </vt:vector>
  </TitlesOfParts>
  <Company>Department of History, Arizona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Alex Ott</cp:lastModifiedBy>
  <cp:revision>31</cp:revision>
  <dcterms:created xsi:type="dcterms:W3CDTF">2002-08-01T22:14:43Z</dcterms:created>
  <dcterms:modified xsi:type="dcterms:W3CDTF">2016-02-21T15:37:58Z</dcterms:modified>
</cp:coreProperties>
</file>