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handoutMasterIdLst>
    <p:handoutMasterId r:id="rId11"/>
  </p:handoutMasterIdLst>
  <p:sldIdLst>
    <p:sldId id="256" r:id="rId2"/>
    <p:sldId id="272" r:id="rId3"/>
    <p:sldId id="274" r:id="rId4"/>
    <p:sldId id="257" r:id="rId5"/>
    <p:sldId id="258" r:id="rId6"/>
    <p:sldId id="259" r:id="rId7"/>
    <p:sldId id="260" r:id="rId8"/>
    <p:sldId id="268" r:id="rId9"/>
    <p:sldId id="273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2" d="100"/>
          <a:sy n="62" d="100"/>
        </p:scale>
        <p:origin x="-1138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2E1F9D-9447-42E7-9AC6-266931A2952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32E542C-DC64-49E3-AA49-A746A4018C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E0DFA58-CD21-42DC-851A-9EE98049C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C875-40F8-4815-807B-DB748A0BDF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28C3-215F-449A-BCFE-6E7DF909AF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8AC426D-1B87-480D-8F80-E2A1F40910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C660E-436E-48A0-8132-DE9EE01AB4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F1CF-6710-4932-8AD8-6FE2A55039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BD58A-B5FE-4C14-8D44-8EB730285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AECD-00D1-4B93-9DD6-7626FB015B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5EDCC-6FA9-4A9C-A14A-B5CF115C9E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0EA4-6BCF-4CCF-817A-A7504EB83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3C95A7D-3568-4A29-90B6-5F32C6132B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Six%20Principles%20of%20the%20US%20constitution.wmv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8600" y="304800"/>
            <a:ext cx="8534400" cy="1905000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erlin Sans FB" pitchFamily="34" charset="0"/>
              </a:rPr>
              <a:t>    The Principles of the </a:t>
            </a:r>
            <a:b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erlin Sans FB" pitchFamily="34" charset="0"/>
              </a:rPr>
            </a:b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erlin Sans FB" pitchFamily="34" charset="0"/>
              </a:rPr>
              <a:t>United States Constitution</a:t>
            </a:r>
          </a:p>
        </p:txBody>
      </p:sp>
      <p:pic>
        <p:nvPicPr>
          <p:cNvPr id="28678" name="Picture 6" descr="C:\WINDOWS\DESKTOP\Robert's Stuff\constitu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057400"/>
            <a:ext cx="3489325" cy="420666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8600" y="22098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AIM: What are the guiding principles of the U.S. Constitution?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4343400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Do Now: Map Quiz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x Principles of the US constitutio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066800"/>
            <a:ext cx="8360010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6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152400"/>
            <a:ext cx="8686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cap="all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The United States Constitution</a:t>
            </a: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219200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b="1" dirty="0" smtClean="0"/>
              <a:t>The </a:t>
            </a:r>
            <a:r>
              <a:rPr lang="en-US" b="1" dirty="0" smtClean="0"/>
              <a:t>Constitution is our </a:t>
            </a:r>
            <a:r>
              <a:rPr lang="en-US" b="1" dirty="0" smtClean="0">
                <a:solidFill>
                  <a:srgbClr val="C00000"/>
                </a:solidFill>
              </a:rPr>
              <a:t>plan for government</a:t>
            </a:r>
            <a:r>
              <a:rPr lang="en-US" b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It contains the </a:t>
            </a:r>
            <a:r>
              <a:rPr lang="en-US" b="1" dirty="0" smtClean="0">
                <a:solidFill>
                  <a:srgbClr val="C00000"/>
                </a:solidFill>
              </a:rPr>
              <a:t>Preamble</a:t>
            </a:r>
            <a:r>
              <a:rPr lang="en-US" b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It contains </a:t>
            </a:r>
            <a:r>
              <a:rPr lang="en-US" b="1" dirty="0" smtClean="0">
                <a:solidFill>
                  <a:srgbClr val="C00000"/>
                </a:solidFill>
              </a:rPr>
              <a:t>seven (7) Articles </a:t>
            </a:r>
            <a:r>
              <a:rPr lang="en-US" b="1" dirty="0" smtClean="0"/>
              <a:t>or Topics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b="1" dirty="0" smtClean="0"/>
              <a:t>It contains the </a:t>
            </a:r>
            <a:r>
              <a:rPr lang="en-US" b="1" dirty="0" smtClean="0">
                <a:solidFill>
                  <a:srgbClr val="C00000"/>
                </a:solidFill>
              </a:rPr>
              <a:t>Amendments (27) </a:t>
            </a:r>
            <a:r>
              <a:rPr lang="en-US" b="1" dirty="0" smtClean="0"/>
              <a:t>in total – Last one in 1992 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19400"/>
            <a:ext cx="9144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I.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Popular Sovereignty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200400" y="1600200"/>
            <a:ext cx="5715000" cy="4495800"/>
          </a:xfrm>
        </p:spPr>
        <p:txBody>
          <a:bodyPr/>
          <a:lstStyle/>
          <a:p>
            <a:r>
              <a:rPr lang="en-US" b="1" dirty="0" smtClean="0"/>
              <a:t>The U.S. is a </a:t>
            </a:r>
            <a:r>
              <a:rPr lang="en-US" b="1" dirty="0" smtClean="0">
                <a:solidFill>
                  <a:srgbClr val="C00000"/>
                </a:solidFill>
              </a:rPr>
              <a:t>Federal Republic</a:t>
            </a:r>
          </a:p>
          <a:p>
            <a:r>
              <a:rPr lang="en-US" b="1" dirty="0" smtClean="0"/>
              <a:t>The </a:t>
            </a:r>
            <a:r>
              <a:rPr lang="en-US" b="1" dirty="0">
                <a:solidFill>
                  <a:srgbClr val="C00000"/>
                </a:solidFill>
              </a:rPr>
              <a:t>people hold the ultimate authority</a:t>
            </a:r>
            <a:endParaRPr lang="en-US" sz="3600" b="1" dirty="0">
              <a:solidFill>
                <a:srgbClr val="C00000"/>
              </a:solidFill>
            </a:endParaRPr>
          </a:p>
          <a:p>
            <a:r>
              <a:rPr lang="en-US" b="1" dirty="0"/>
              <a:t>A </a:t>
            </a:r>
            <a:r>
              <a:rPr lang="en-US" b="1" dirty="0">
                <a:solidFill>
                  <a:srgbClr val="C00000"/>
                </a:solidFill>
              </a:rPr>
              <a:t>representative democracy </a:t>
            </a:r>
            <a:r>
              <a:rPr lang="en-US" b="1" dirty="0"/>
              <a:t>lets the </a:t>
            </a:r>
            <a:r>
              <a:rPr lang="en-US" b="1" dirty="0">
                <a:solidFill>
                  <a:srgbClr val="C00000"/>
                </a:solidFill>
              </a:rPr>
              <a:t>people elect leaders to make decisions for them</a:t>
            </a:r>
            <a:r>
              <a:rPr lang="en-US" b="1" dirty="0" smtClean="0"/>
              <a:t>.</a:t>
            </a:r>
            <a:endParaRPr lang="en-US" b="1" dirty="0"/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2628900" cy="1743075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86200"/>
            <a:ext cx="3285179" cy="2362200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II. Limited Government</a:t>
            </a:r>
          </a:p>
        </p:txBody>
      </p:sp>
      <p:sp>
        <p:nvSpPr>
          <p:cNvPr id="30723" name="Rectangle 1027"/>
          <p:cNvSpPr>
            <a:spLocks noGrp="1" noChangeArrowheads="1"/>
          </p:cNvSpPr>
          <p:nvPr>
            <p:ph idx="1"/>
          </p:nvPr>
        </p:nvSpPr>
        <p:spPr>
          <a:xfrm>
            <a:off x="304800" y="1554162"/>
            <a:ext cx="6400800" cy="452596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Framers</a:t>
            </a:r>
            <a:r>
              <a:rPr lang="en-US" b="1" dirty="0"/>
              <a:t> wanted to </a:t>
            </a:r>
            <a:r>
              <a:rPr lang="en-US" b="1" dirty="0">
                <a:solidFill>
                  <a:srgbClr val="C00000"/>
                </a:solidFill>
              </a:rPr>
              <a:t>guard against tyranny</a:t>
            </a:r>
          </a:p>
          <a:p>
            <a:r>
              <a:rPr lang="en-US" b="1" dirty="0">
                <a:solidFill>
                  <a:srgbClr val="C00000"/>
                </a:solidFill>
              </a:rPr>
              <a:t>Government </a:t>
            </a:r>
            <a:r>
              <a:rPr lang="en-US" b="1" dirty="0"/>
              <a:t>is </a:t>
            </a:r>
            <a:r>
              <a:rPr lang="en-US" b="1" dirty="0">
                <a:solidFill>
                  <a:srgbClr val="C00000"/>
                </a:solidFill>
              </a:rPr>
              <a:t>limited to the power given them in the Constitution</a:t>
            </a:r>
            <a:r>
              <a:rPr lang="en-US" b="1" dirty="0"/>
              <a:t>.</a:t>
            </a:r>
          </a:p>
          <a:p>
            <a:r>
              <a:rPr lang="en-US" b="1" dirty="0"/>
              <a:t>The Constitution tells how leaders who overstep their power can be </a:t>
            </a:r>
            <a:r>
              <a:rPr lang="en-US" b="1" dirty="0" smtClean="0"/>
              <a:t>removed. Called </a:t>
            </a:r>
            <a:r>
              <a:rPr lang="en-US" b="1" dirty="0" smtClean="0">
                <a:solidFill>
                  <a:srgbClr val="C00000"/>
                </a:solidFill>
              </a:rPr>
              <a:t>Impeachment &amp; Removal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30724" name="Picture 1028" descr="C:\WINDOWS\DESKTOP\Robert's Stuff\Nix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1295400"/>
            <a:ext cx="1639888" cy="2133600"/>
          </a:xfrm>
          <a:prstGeom prst="rect">
            <a:avLst/>
          </a:prstGeom>
          <a:noFill/>
        </p:spPr>
      </p:pic>
      <p:pic>
        <p:nvPicPr>
          <p:cNvPr id="30726" name="Picture 1030" descr="C:\WINDOWS\DESKTOP\Robert's Stuff\clint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3886200"/>
            <a:ext cx="16002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III. Federalism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038600" y="1219200"/>
            <a:ext cx="4953000" cy="4860925"/>
          </a:xfrm>
        </p:spPr>
        <p:txBody>
          <a:bodyPr/>
          <a:lstStyle/>
          <a:p>
            <a:r>
              <a:rPr lang="en-US" b="1" dirty="0"/>
              <a:t>The </a:t>
            </a:r>
            <a:r>
              <a:rPr lang="en-US" b="1" dirty="0">
                <a:solidFill>
                  <a:srgbClr val="C00000"/>
                </a:solidFill>
              </a:rPr>
              <a:t>division of power between State and National Governments</a:t>
            </a:r>
          </a:p>
          <a:p>
            <a:r>
              <a:rPr lang="en-US" b="1" dirty="0">
                <a:solidFill>
                  <a:srgbClr val="C00000"/>
                </a:solidFill>
              </a:rPr>
              <a:t>Some powers are shared</a:t>
            </a:r>
          </a:p>
          <a:p>
            <a:r>
              <a:rPr lang="en-US" b="1" dirty="0"/>
              <a:t>The </a:t>
            </a:r>
            <a:r>
              <a:rPr lang="en-US" b="1" dirty="0">
                <a:solidFill>
                  <a:srgbClr val="C00000"/>
                </a:solidFill>
              </a:rPr>
              <a:t>National Government </a:t>
            </a:r>
            <a:r>
              <a:rPr lang="en-US" b="1" dirty="0"/>
              <a:t>has the “</a:t>
            </a:r>
            <a:r>
              <a:rPr lang="en-US" b="1" dirty="0">
                <a:solidFill>
                  <a:srgbClr val="C00000"/>
                </a:solidFill>
              </a:rPr>
              <a:t>supreme power</a:t>
            </a:r>
            <a:r>
              <a:rPr lang="en-US" b="1" dirty="0"/>
              <a:t>”</a:t>
            </a:r>
          </a:p>
          <a:p>
            <a:pPr>
              <a:buFont typeface="Symbol" pitchFamily="18" charset="2"/>
              <a:buNone/>
            </a:pPr>
            <a:endParaRPr lang="en-US" dirty="0"/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52600"/>
            <a:ext cx="3432687" cy="3200400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IV. Separation of Powers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686800" cy="655638"/>
          </a:xfrm>
        </p:spPr>
        <p:txBody>
          <a:bodyPr/>
          <a:lstStyle/>
          <a:p>
            <a:r>
              <a:rPr lang="en-US" dirty="0"/>
              <a:t>No one </a:t>
            </a:r>
            <a:r>
              <a:rPr lang="en-US" dirty="0" smtClean="0"/>
              <a:t>branch holds </a:t>
            </a:r>
            <a:r>
              <a:rPr lang="en-US" dirty="0"/>
              <a:t>“too much” </a:t>
            </a:r>
            <a:r>
              <a:rPr lang="en-US" dirty="0" smtClean="0"/>
              <a:t>power</a:t>
            </a:r>
            <a:endParaRPr lang="en-US" dirty="0"/>
          </a:p>
        </p:txBody>
      </p:sp>
      <p:pic>
        <p:nvPicPr>
          <p:cNvPr id="32774" name="Picture 6" descr="C:\WINDOWS\DESKTOP\Robert's Stuff\Supremecourtbuild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2362200"/>
            <a:ext cx="2438400" cy="15240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124200" y="1981200"/>
            <a:ext cx="28305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fontAlgn="auto"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Legislative branch makes the laws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505200"/>
            <a:ext cx="228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fontAlgn="auto"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Executive branch carries out the laws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72200" y="3886200"/>
            <a:ext cx="2438400" cy="2062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algn="just" fontAlgn="auto"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Judicial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branch interprets the laws</a:t>
            </a:r>
          </a:p>
        </p:txBody>
      </p:sp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57400"/>
            <a:ext cx="2568677" cy="1447800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4038600"/>
            <a:ext cx="3276600" cy="1839364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V. Checks and Balances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8686800" cy="141763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Prevents</a:t>
            </a:r>
            <a:r>
              <a:rPr lang="en-US" dirty="0"/>
              <a:t> the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abuse of power </a:t>
            </a:r>
            <a:r>
              <a:rPr lang="en-US" dirty="0"/>
              <a:t>in government</a:t>
            </a:r>
          </a:p>
          <a:p>
            <a:r>
              <a:rPr lang="en-US" b="1" dirty="0">
                <a:solidFill>
                  <a:srgbClr val="C00000"/>
                </a:solidFill>
              </a:rPr>
              <a:t>Each branch can check each other </a:t>
            </a:r>
            <a:r>
              <a:rPr lang="en-US" b="1" dirty="0" smtClean="0">
                <a:solidFill>
                  <a:srgbClr val="C00000"/>
                </a:solidFill>
              </a:rPr>
              <a:t>branch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199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743200"/>
            <a:ext cx="3886200" cy="3857306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152400"/>
            <a:ext cx="8686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VI. Judicial</a:t>
            </a:r>
            <a:r>
              <a:rPr kumimoji="0" lang="en-US" sz="3600" b="1" i="0" u="none" strike="noStrike" kern="1200" cap="all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Review</a:t>
            </a: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990600"/>
            <a:ext cx="2286000" cy="26776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The role of the Judicial branch is to </a:t>
            </a:r>
            <a:r>
              <a:rPr lang="en-US" dirty="0" smtClean="0">
                <a:solidFill>
                  <a:srgbClr val="FF0000"/>
                </a:solidFill>
              </a:rPr>
              <a:t>determine </a:t>
            </a:r>
            <a:r>
              <a:rPr lang="en-US" dirty="0" smtClean="0">
                <a:solidFill>
                  <a:prstClr val="black"/>
                </a:solidFill>
              </a:rPr>
              <a:t>whether or not </a:t>
            </a:r>
            <a:r>
              <a:rPr lang="en-US" dirty="0" smtClean="0">
                <a:solidFill>
                  <a:srgbClr val="FF0000"/>
                </a:solidFill>
              </a:rPr>
              <a:t>a law is constitutionally acceptable.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0" y="1752600"/>
            <a:ext cx="2286000" cy="41549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That means that any </a:t>
            </a:r>
            <a:r>
              <a:rPr lang="en-US" dirty="0" smtClean="0">
                <a:solidFill>
                  <a:srgbClr val="FF0000"/>
                </a:solidFill>
              </a:rPr>
              <a:t>laws</a:t>
            </a:r>
            <a:r>
              <a:rPr lang="en-US" dirty="0" smtClean="0">
                <a:solidFill>
                  <a:prstClr val="black"/>
                </a:solidFill>
              </a:rPr>
              <a:t> that the government creates </a:t>
            </a:r>
            <a:r>
              <a:rPr lang="en-US" dirty="0" smtClean="0">
                <a:solidFill>
                  <a:srgbClr val="FF0000"/>
                </a:solidFill>
              </a:rPr>
              <a:t>cannot break/violate </a:t>
            </a:r>
            <a:r>
              <a:rPr lang="en-US" dirty="0" smtClean="0">
                <a:solidFill>
                  <a:prstClr val="black"/>
                </a:solidFill>
              </a:rPr>
              <a:t>any of our </a:t>
            </a:r>
            <a:r>
              <a:rPr lang="en-US" dirty="0" smtClean="0">
                <a:solidFill>
                  <a:srgbClr val="FF0000"/>
                </a:solidFill>
              </a:rPr>
              <a:t>constitutional rights </a:t>
            </a:r>
            <a:r>
              <a:rPr lang="en-US" dirty="0" smtClean="0">
                <a:solidFill>
                  <a:prstClr val="black"/>
                </a:solidFill>
              </a:rPr>
              <a:t>such as freedom of speech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867400" y="3657600"/>
            <a:ext cx="2819400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Judicial review is the </a:t>
            </a:r>
            <a:r>
              <a:rPr lang="en-US" dirty="0" smtClean="0">
                <a:solidFill>
                  <a:srgbClr val="FF0000"/>
                </a:solidFill>
              </a:rPr>
              <a:t>power to declare unconstitutional</a:t>
            </a:r>
            <a:r>
              <a:rPr lang="en-US" dirty="0" smtClean="0">
                <a:solidFill>
                  <a:prstClr val="black"/>
                </a:solidFill>
              </a:rPr>
              <a:t>, illegal, null, and void of </a:t>
            </a:r>
            <a:r>
              <a:rPr lang="en-US" dirty="0" smtClean="0">
                <a:solidFill>
                  <a:srgbClr val="FF0000"/>
                </a:solidFill>
              </a:rPr>
              <a:t>a government action </a:t>
            </a:r>
            <a:r>
              <a:rPr lang="en-US" dirty="0" smtClean="0">
                <a:solidFill>
                  <a:prstClr val="black"/>
                </a:solidFill>
              </a:rPr>
              <a:t>that </a:t>
            </a:r>
            <a:r>
              <a:rPr lang="en-US" dirty="0" smtClean="0">
                <a:solidFill>
                  <a:srgbClr val="FF0000"/>
                </a:solidFill>
              </a:rPr>
              <a:t>violates</a:t>
            </a:r>
            <a:r>
              <a:rPr lang="en-US" dirty="0" smtClean="0">
                <a:solidFill>
                  <a:prstClr val="black"/>
                </a:solidFill>
              </a:rPr>
              <a:t> some provision in </a:t>
            </a:r>
            <a:r>
              <a:rPr lang="en-US" dirty="0" smtClean="0">
                <a:solidFill>
                  <a:srgbClr val="FF0000"/>
                </a:solidFill>
              </a:rPr>
              <a:t>the Constitution</a:t>
            </a:r>
            <a:r>
              <a:rPr lang="en-US" dirty="0" smtClean="0">
                <a:solidFill>
                  <a:prstClr val="black"/>
                </a:solidFill>
              </a:rPr>
              <a:t>.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0"/>
            <a:ext cx="26670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81000"/>
            <a:ext cx="3400425" cy="2302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745</TotalTime>
  <Words>280</Words>
  <Application>Microsoft Office PowerPoint</Application>
  <PresentationFormat>On-screen Show (4:3)</PresentationFormat>
  <Paragraphs>33</Paragraphs>
  <Slides>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Trek</vt:lpstr>
      <vt:lpstr>    The Principles of the  United States Constitution</vt:lpstr>
      <vt:lpstr>Slide 2</vt:lpstr>
      <vt:lpstr>Slide 3</vt:lpstr>
      <vt:lpstr>I. Popular Sovereignty</vt:lpstr>
      <vt:lpstr>II. Limited Government</vt:lpstr>
      <vt:lpstr>III. Federalism</vt:lpstr>
      <vt:lpstr>IV. Separation of Powers</vt:lpstr>
      <vt:lpstr>V. Checks and Balances</vt:lpstr>
      <vt:lpstr>Slide 9</vt:lpstr>
    </vt:vector>
  </TitlesOfParts>
  <Company>Nebo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Principles of the  United States Constitution</dc:title>
  <dc:creator>Inst</dc:creator>
  <cp:lastModifiedBy>Alex</cp:lastModifiedBy>
  <cp:revision>13</cp:revision>
  <cp:lastPrinted>1601-01-01T00:00:00Z</cp:lastPrinted>
  <dcterms:created xsi:type="dcterms:W3CDTF">2000-07-13T20:54:36Z</dcterms:created>
  <dcterms:modified xsi:type="dcterms:W3CDTF">2011-10-16T01:54:37Z</dcterms:modified>
</cp:coreProperties>
</file>