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76" r:id="rId4"/>
    <p:sldId id="258" r:id="rId5"/>
    <p:sldId id="260" r:id="rId6"/>
    <p:sldId id="261" r:id="rId7"/>
    <p:sldId id="262" r:id="rId8"/>
    <p:sldId id="264" r:id="rId9"/>
    <p:sldId id="267" r:id="rId10"/>
    <p:sldId id="268" r:id="rId11"/>
    <p:sldId id="274" r:id="rId12"/>
    <p:sldId id="272" r:id="rId13"/>
    <p:sldId id="273" r:id="rId14"/>
    <p:sldId id="278" r:id="rId15"/>
    <p:sldId id="277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286E1E7E-B60A-4F87-A531-1E1A4B320CBD}" type="datetimeFigureOut">
              <a:rPr lang="en-GB"/>
              <a:pPr>
                <a:defRPr/>
              </a:pPr>
              <a:t>02/10/2011</a:t>
            </a:fld>
            <a:endParaRPr lang="en-GB"/>
          </a:p>
        </p:txBody>
      </p:sp>
      <p:sp>
        <p:nvSpPr>
          <p:cNvPr id="2458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2B69F953-42EC-4FE5-B1D8-DB281C847A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2FF4D67-A81A-4B4E-B61B-057EAAA369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CABC7-ABEA-41A1-B1A9-DE9DCBFE10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E94DAA3-F9AB-4906-B2A9-550F83D66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507A051-E395-4718-903E-1A0CF08C39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BBD6DDC-22A6-4514-87CA-B33215CF56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1EDF5-ADB4-4DA4-9ECE-4517A2C898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8825E00-C34F-45B0-AC79-69D060ADA3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CE28A-E1B1-425A-A523-CAAD7841F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59FC6253-EB09-4272-8C3F-0082967534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DE5D2-E3A4-4132-A82A-373FAF147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94679-77B2-4B68-BBF3-0BA39F04EE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EDCEB0A-BA08-49D4-9BE7-42D6E9E2E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9" r:id="rId2"/>
    <p:sldLayoutId id="2147483684" r:id="rId3"/>
    <p:sldLayoutId id="2147483685" r:id="rId4"/>
    <p:sldLayoutId id="2147483686" r:id="rId5"/>
    <p:sldLayoutId id="2147483680" r:id="rId6"/>
    <p:sldLayoutId id="2147483687" r:id="rId7"/>
    <p:sldLayoutId id="2147483681" r:id="rId8"/>
    <p:sldLayoutId id="2147483688" r:id="rId9"/>
    <p:sldLayoutId id="2147483682" r:id="rId10"/>
    <p:sldLayoutId id="2147483689" r:id="rId11"/>
  </p:sldLayoutIdLst>
  <p:transition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7651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The French and Indian War</a:t>
            </a:r>
          </a:p>
        </p:txBody>
      </p:sp>
      <p:pic>
        <p:nvPicPr>
          <p:cNvPr id="2051" name="Picture 5" descr="http://www.lordnelsons.com/gallery/frontier/wright/images/Shawn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76400"/>
            <a:ext cx="2057400" cy="2789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2438400" y="1676400"/>
            <a:ext cx="5715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“You and the French are like two edges of a pair of shears, and we are the cloth that is cut to pieces between them.” </a:t>
            </a:r>
          </a:p>
          <a:p>
            <a:pPr>
              <a:spcBef>
                <a:spcPct val="50000"/>
              </a:spcBef>
            </a:pPr>
            <a:r>
              <a:rPr lang="en-US" sz="2400"/>
              <a:t>– Native American to an English man</a:t>
            </a:r>
          </a:p>
        </p:txBody>
      </p:sp>
      <p:sp>
        <p:nvSpPr>
          <p:cNvPr id="9221" name="TextBox 5"/>
          <p:cNvSpPr txBox="1">
            <a:spLocks noChangeArrowheads="1"/>
          </p:cNvSpPr>
          <p:nvPr/>
        </p:nvSpPr>
        <p:spPr bwMode="auto">
          <a:xfrm>
            <a:off x="2438400" y="6096000"/>
            <a:ext cx="6705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AIM:  Why was the French &amp; Indian War so important to the future development of the United States?</a:t>
            </a:r>
          </a:p>
        </p:txBody>
      </p:sp>
      <p:sp>
        <p:nvSpPr>
          <p:cNvPr id="9222" name="TextBox 6"/>
          <p:cNvSpPr txBox="1">
            <a:spLocks noChangeArrowheads="1"/>
          </p:cNvSpPr>
          <p:nvPr/>
        </p:nvSpPr>
        <p:spPr bwMode="auto">
          <a:xfrm>
            <a:off x="2514600" y="4191000"/>
            <a:ext cx="6629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FF00"/>
                </a:solidFill>
              </a:rPr>
              <a:t>Do Now: </a:t>
            </a:r>
          </a:p>
          <a:p>
            <a:r>
              <a:rPr lang="en-US" sz="2400">
                <a:solidFill>
                  <a:srgbClr val="FFFF00"/>
                </a:solidFill>
              </a:rPr>
              <a:t>1. Name the thirteen original colonies? </a:t>
            </a:r>
            <a:br>
              <a:rPr lang="en-US" sz="2400">
                <a:solidFill>
                  <a:srgbClr val="FFFF00"/>
                </a:solidFill>
              </a:rPr>
            </a:br>
            <a:r>
              <a:rPr lang="en-US" sz="2400">
                <a:solidFill>
                  <a:srgbClr val="FFFF00"/>
                </a:solidFill>
              </a:rPr>
              <a:t>2. What was the name of the Mother country?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France Claims Western Lands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0" y="1828800"/>
            <a:ext cx="5867400" cy="44958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French exploring interior of America</a:t>
            </a:r>
          </a:p>
          <a:p>
            <a:r>
              <a:rPr lang="en-US" smtClean="0">
                <a:solidFill>
                  <a:schemeClr val="bg1"/>
                </a:solidFill>
              </a:rPr>
              <a:t>Late 1600’s – France had claimed the Ohio River Valley, the Mississippi River Valley, and the great lake region.</a:t>
            </a:r>
          </a:p>
          <a:p>
            <a:r>
              <a:rPr lang="en-US" smtClean="0">
                <a:solidFill>
                  <a:schemeClr val="bg1"/>
                </a:solidFill>
              </a:rPr>
              <a:t>Louisiana (La Salle) stretched from the Appalachian Mountains to the Rocky Mountains </a:t>
            </a:r>
          </a:p>
        </p:txBody>
      </p:sp>
      <p:pic>
        <p:nvPicPr>
          <p:cNvPr id="10244" name="Picture 5" descr="england indian fran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81200"/>
            <a:ext cx="2743200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0"/>
            <a:ext cx="9144000" cy="679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"/>
            <a:ext cx="7162800" cy="61223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9906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French were mostly fur trappers who traded with the Natives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371600"/>
            <a:ext cx="7467600" cy="609600"/>
          </a:xfrm>
        </p:spPr>
        <p:txBody>
          <a:bodyPr/>
          <a:lstStyle/>
          <a:p>
            <a:r>
              <a:rPr lang="en-US" smtClean="0">
                <a:solidFill>
                  <a:schemeClr val="bg2"/>
                </a:solidFill>
              </a:rPr>
              <a:t>Furs, guns, knives, iron pots, etc. </a:t>
            </a:r>
          </a:p>
        </p:txBody>
      </p:sp>
      <p:pic>
        <p:nvPicPr>
          <p:cNvPr id="13316" name="Picture 5" descr="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4600"/>
            <a:ext cx="4724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7" descr="hal_mhc_mhm_birchbark_canoe_sm_93335_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438400"/>
            <a:ext cx="4267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chemeClr val="bg2"/>
                </a:solidFill>
                <a:latin typeface="Britannic Bold" pitchFamily="34" charset="0"/>
              </a:rPr>
              <a:t>Native American Alliances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1676400"/>
            <a:ext cx="8991600" cy="44958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English competed with the French for furs</a:t>
            </a:r>
          </a:p>
          <a:p>
            <a:r>
              <a:rPr lang="en-US" smtClean="0">
                <a:solidFill>
                  <a:schemeClr val="bg1"/>
                </a:solidFill>
              </a:rPr>
              <a:t>Native American groups competed to supply Europeans with furs</a:t>
            </a:r>
          </a:p>
        </p:txBody>
      </p:sp>
      <p:pic>
        <p:nvPicPr>
          <p:cNvPr id="8196" name="Picture 5" descr="marquet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276600"/>
            <a:ext cx="6477000" cy="3303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solidFill>
                  <a:schemeClr val="bg2"/>
                </a:solidFill>
                <a:latin typeface="Britannic Bold" pitchFamily="34" charset="0"/>
              </a:rPr>
              <a:t>Native American Alliances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The </a:t>
            </a:r>
            <a:r>
              <a:rPr lang="en-US" u="sng" smtClean="0">
                <a:solidFill>
                  <a:srgbClr val="FFFF00"/>
                </a:solidFill>
              </a:rPr>
              <a:t>fur trade</a:t>
            </a:r>
            <a:r>
              <a:rPr lang="en-US" smtClean="0">
                <a:solidFill>
                  <a:srgbClr val="FFFF00"/>
                </a:solidFill>
              </a:rPr>
              <a:t> </a:t>
            </a:r>
            <a:r>
              <a:rPr lang="en-US" smtClean="0">
                <a:solidFill>
                  <a:schemeClr val="bg1"/>
                </a:solidFill>
              </a:rPr>
              <a:t>created </a:t>
            </a:r>
            <a:r>
              <a:rPr lang="en-US" u="sng" smtClean="0">
                <a:solidFill>
                  <a:srgbClr val="FFFF00"/>
                </a:solidFill>
              </a:rPr>
              <a:t>economic and military rivalries and alliances</a:t>
            </a:r>
            <a:r>
              <a:rPr lang="en-US" smtClean="0">
                <a:solidFill>
                  <a:srgbClr val="FFFF00"/>
                </a:solidFill>
              </a:rPr>
              <a:t> </a:t>
            </a:r>
            <a:r>
              <a:rPr lang="en-US" smtClean="0">
                <a:solidFill>
                  <a:schemeClr val="bg1"/>
                </a:solidFill>
              </a:rPr>
              <a:t>between the </a:t>
            </a:r>
            <a:r>
              <a:rPr lang="en-US" u="sng" smtClean="0">
                <a:solidFill>
                  <a:srgbClr val="FFFF00"/>
                </a:solidFill>
              </a:rPr>
              <a:t>Native</a:t>
            </a:r>
            <a:r>
              <a:rPr lang="en-US" u="sng" smtClean="0">
                <a:solidFill>
                  <a:schemeClr val="bg1"/>
                </a:solidFill>
              </a:rPr>
              <a:t> </a:t>
            </a:r>
            <a:r>
              <a:rPr lang="en-US" u="sng" smtClean="0">
                <a:solidFill>
                  <a:srgbClr val="FFFF00"/>
                </a:solidFill>
              </a:rPr>
              <a:t>Americans</a:t>
            </a:r>
            <a:r>
              <a:rPr lang="en-US" smtClean="0">
                <a:solidFill>
                  <a:schemeClr val="bg1"/>
                </a:solidFill>
              </a:rPr>
              <a:t> and the </a:t>
            </a:r>
            <a:r>
              <a:rPr lang="en-US" u="sng" smtClean="0">
                <a:solidFill>
                  <a:srgbClr val="FFFF00"/>
                </a:solidFill>
              </a:rPr>
              <a:t>Europeans</a:t>
            </a:r>
            <a:r>
              <a:rPr lang="en-US" smtClean="0">
                <a:solidFill>
                  <a:schemeClr val="bg1"/>
                </a:solidFill>
              </a:rPr>
              <a:t>. </a:t>
            </a:r>
          </a:p>
          <a:p>
            <a:r>
              <a:rPr lang="en-US" smtClean="0">
                <a:solidFill>
                  <a:schemeClr val="bg1"/>
                </a:solidFill>
              </a:rPr>
              <a:t>These alliances between the Natives and Europeans led to their involvement in the war. </a:t>
            </a:r>
          </a:p>
          <a:p>
            <a:r>
              <a:rPr lang="en-US" smtClean="0">
                <a:solidFill>
                  <a:schemeClr val="bg1"/>
                </a:solidFill>
              </a:rPr>
              <a:t>Native Americans were divided between the French and the British, but most sided with the French since it profited them more.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991600" cy="884238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Causes of French &amp; Indian War</a:t>
            </a:r>
          </a:p>
        </p:txBody>
      </p:sp>
      <p:pic>
        <p:nvPicPr>
          <p:cNvPr id="10244" name="Picture 5" descr="6da20ecd-5b25-47ae-8a51-7030ade4b1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733800"/>
            <a:ext cx="3155968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88" name="Content Placeholder 5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22098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Competition between English &amp; French for trade</a:t>
            </a:r>
          </a:p>
          <a:p>
            <a:r>
              <a:rPr lang="en-US" smtClean="0">
                <a:solidFill>
                  <a:schemeClr val="bg1"/>
                </a:solidFill>
              </a:rPr>
              <a:t>Native Americans taking sides</a:t>
            </a:r>
          </a:p>
          <a:p>
            <a:r>
              <a:rPr lang="en-US" smtClean="0">
                <a:solidFill>
                  <a:schemeClr val="bg1"/>
                </a:solidFill>
              </a:rPr>
              <a:t>British start trading in Ohio River Valley (disputed territory in which the French claim.</a:t>
            </a:r>
            <a:endParaRPr lang="en-US" smtClean="0"/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810000"/>
            <a:ext cx="3886200" cy="2642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Fort Necessity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600200"/>
            <a:ext cx="4419600" cy="4525963"/>
          </a:xfrm>
        </p:spPr>
        <p:txBody>
          <a:bodyPr>
            <a:normAutofit lnSpcReduction="1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solidFill>
                  <a:schemeClr val="bg1"/>
                </a:solidFill>
              </a:rPr>
              <a:t>Colonel George Washington was on his way to Fort Duquesne when he heard of its surrender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solidFill>
                  <a:schemeClr val="bg1"/>
                </a:solidFill>
              </a:rPr>
              <a:t>Instead, he built a small fort but was attacked by the French and forced to surrender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(July 3, 1754)</a:t>
            </a:r>
          </a:p>
        </p:txBody>
      </p:sp>
      <p:pic>
        <p:nvPicPr>
          <p:cNvPr id="17412" name="Picture 7" descr="FtNecess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4419600"/>
            <a:ext cx="406558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81000"/>
            <a:ext cx="3276600" cy="37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868363"/>
          </a:xfrm>
        </p:spPr>
        <p:txBody>
          <a:bodyPr/>
          <a:lstStyle/>
          <a:p>
            <a:r>
              <a:rPr lang="en-US" smtClean="0">
                <a:solidFill>
                  <a:srgbClr val="FFFF00"/>
                </a:solidFill>
                <a:latin typeface="Britannic Bold" pitchFamily="34" charset="0"/>
              </a:rPr>
              <a:t>Albany Plan of Union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00400" y="1600200"/>
            <a:ext cx="5943600" cy="3733800"/>
          </a:xfrm>
        </p:spPr>
        <p:txBody>
          <a:bodyPr>
            <a:normAutofit fontScale="92500" lnSpcReduction="2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solidFill>
                  <a:schemeClr val="bg1"/>
                </a:solidFill>
              </a:rPr>
              <a:t>While the fighting was beginning, representatives were trying to get the Iroquois to fight with the colonists (English)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u="sng" dirty="0" smtClean="0">
                <a:solidFill>
                  <a:srgbClr val="FFFF00"/>
                </a:solidFill>
              </a:rPr>
              <a:t>Ben Franklin </a:t>
            </a:r>
            <a:r>
              <a:rPr lang="en-US" dirty="0" smtClean="0">
                <a:solidFill>
                  <a:schemeClr val="bg1"/>
                </a:solidFill>
              </a:rPr>
              <a:t>was trying to get the colonists to </a:t>
            </a:r>
            <a:r>
              <a:rPr lang="en-US" u="sng" dirty="0" smtClean="0">
                <a:solidFill>
                  <a:srgbClr val="FFFF00"/>
                </a:solidFill>
              </a:rPr>
              <a:t>join together for defensive purposes – Join or Die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>
                <a:solidFill>
                  <a:schemeClr val="bg1"/>
                </a:solidFill>
              </a:rPr>
              <a:t>Council that could collect taxes, make treaties, raise an army, and make new settlements.</a:t>
            </a:r>
          </a:p>
        </p:txBody>
      </p:sp>
      <p:pic>
        <p:nvPicPr>
          <p:cNvPr id="18436" name="Picture 5" descr="http://www.benfranklin300.org/exhibition/_html/5_1/_images/a4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495800"/>
            <a:ext cx="3124200" cy="220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7" descr="http://www.ben1776.com/images/Ben_ok2_shar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676400"/>
            <a:ext cx="241776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229600" cy="6858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Turing Point - Quebec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828800"/>
            <a:ext cx="4572000" cy="47244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At night fall 4,000 British snuck up the cliff and waited</a:t>
            </a:r>
          </a:p>
          <a:p>
            <a:r>
              <a:rPr lang="en-US" smtClean="0">
                <a:solidFill>
                  <a:schemeClr val="bg1"/>
                </a:solidFill>
              </a:rPr>
              <a:t>Surprised the French in </a:t>
            </a:r>
            <a:br>
              <a:rPr lang="en-US" smtClean="0">
                <a:solidFill>
                  <a:schemeClr val="bg1"/>
                </a:solidFill>
              </a:rPr>
            </a:br>
            <a:r>
              <a:rPr lang="en-US" smtClean="0">
                <a:solidFill>
                  <a:schemeClr val="bg1"/>
                </a:solidFill>
              </a:rPr>
              <a:t>the morning</a:t>
            </a:r>
          </a:p>
          <a:p>
            <a:r>
              <a:rPr lang="en-US" smtClean="0">
                <a:solidFill>
                  <a:schemeClr val="bg1"/>
                </a:solidFill>
              </a:rPr>
              <a:t>Montreal falls within the year</a:t>
            </a:r>
          </a:p>
        </p:txBody>
      </p:sp>
      <p:pic>
        <p:nvPicPr>
          <p:cNvPr id="19460" name="Picture 5" descr="post-1374-11845375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209800"/>
            <a:ext cx="4630738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685800"/>
          </a:xfrm>
        </p:spPr>
        <p:txBody>
          <a:bodyPr/>
          <a:lstStyle/>
          <a:p>
            <a:r>
              <a:rPr lang="en-US" sz="3600" smtClean="0">
                <a:solidFill>
                  <a:srgbClr val="FFFF00"/>
                </a:solidFill>
                <a:latin typeface="Britannic Bold" pitchFamily="34" charset="0"/>
              </a:rPr>
              <a:t>Treaty of Paris (1763) – Results of War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876800" y="1600200"/>
            <a:ext cx="4267200" cy="5257800"/>
          </a:xfrm>
        </p:spPr>
        <p:txBody>
          <a:bodyPr/>
          <a:lstStyle/>
          <a:p>
            <a:r>
              <a:rPr lang="en-US" u="sng" smtClean="0">
                <a:solidFill>
                  <a:srgbClr val="FFFF00"/>
                </a:solidFill>
              </a:rPr>
              <a:t>Britain</a:t>
            </a:r>
            <a:r>
              <a:rPr lang="en-US" smtClean="0">
                <a:solidFill>
                  <a:schemeClr val="bg1"/>
                </a:solidFill>
              </a:rPr>
              <a:t> received all </a:t>
            </a:r>
            <a:r>
              <a:rPr lang="en-US" u="sng" smtClean="0">
                <a:solidFill>
                  <a:srgbClr val="FFFF00"/>
                </a:solidFill>
              </a:rPr>
              <a:t>land east of the Mississippi</a:t>
            </a:r>
          </a:p>
          <a:p>
            <a:r>
              <a:rPr lang="en-US" u="sng" smtClean="0">
                <a:solidFill>
                  <a:srgbClr val="FFFF00"/>
                </a:solidFill>
              </a:rPr>
              <a:t>Spain </a:t>
            </a:r>
            <a:r>
              <a:rPr lang="en-US" smtClean="0">
                <a:solidFill>
                  <a:schemeClr val="bg1"/>
                </a:solidFill>
              </a:rPr>
              <a:t>received all </a:t>
            </a:r>
            <a:r>
              <a:rPr lang="en-US" u="sng" smtClean="0">
                <a:solidFill>
                  <a:srgbClr val="FFFF00"/>
                </a:solidFill>
              </a:rPr>
              <a:t>land west of the Mississippi </a:t>
            </a:r>
            <a:r>
              <a:rPr lang="en-US" smtClean="0">
                <a:solidFill>
                  <a:schemeClr val="bg1"/>
                </a:solidFill>
              </a:rPr>
              <a:t>and New Orleans for its help</a:t>
            </a:r>
          </a:p>
          <a:p>
            <a:r>
              <a:rPr lang="en-US" smtClean="0">
                <a:solidFill>
                  <a:schemeClr val="bg1"/>
                </a:solidFill>
              </a:rPr>
              <a:t>Britain received Florida from Spain</a:t>
            </a:r>
          </a:p>
          <a:p>
            <a:r>
              <a:rPr lang="en-US" smtClean="0">
                <a:solidFill>
                  <a:schemeClr val="bg1"/>
                </a:solidFill>
              </a:rPr>
              <a:t>Treaty </a:t>
            </a:r>
            <a:r>
              <a:rPr lang="en-US" u="sng" smtClean="0">
                <a:solidFill>
                  <a:srgbClr val="FFFF00"/>
                </a:solidFill>
              </a:rPr>
              <a:t>ended the war</a:t>
            </a:r>
            <a:r>
              <a:rPr lang="en-US" smtClean="0">
                <a:solidFill>
                  <a:srgbClr val="FFFF00"/>
                </a:solidFill>
              </a:rPr>
              <a:t> </a:t>
            </a:r>
            <a:r>
              <a:rPr lang="en-US" smtClean="0">
                <a:solidFill>
                  <a:schemeClr val="bg1"/>
                </a:solidFill>
              </a:rPr>
              <a:t>as well as </a:t>
            </a:r>
            <a:r>
              <a:rPr lang="en-US" u="sng" smtClean="0">
                <a:solidFill>
                  <a:srgbClr val="FFFF00"/>
                </a:solidFill>
              </a:rPr>
              <a:t>French power</a:t>
            </a:r>
            <a:r>
              <a:rPr lang="en-US" smtClean="0">
                <a:solidFill>
                  <a:srgbClr val="FFFF00"/>
                </a:solidFill>
              </a:rPr>
              <a:t> </a:t>
            </a:r>
            <a:r>
              <a:rPr lang="en-US" smtClean="0">
                <a:solidFill>
                  <a:schemeClr val="bg1"/>
                </a:solidFill>
              </a:rPr>
              <a:t>in </a:t>
            </a:r>
            <a:r>
              <a:rPr lang="en-US" u="sng" smtClean="0">
                <a:solidFill>
                  <a:srgbClr val="FFFF00"/>
                </a:solidFill>
              </a:rPr>
              <a:t>North America</a:t>
            </a:r>
          </a:p>
        </p:txBody>
      </p:sp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90600"/>
            <a:ext cx="4143375" cy="5443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762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Proclamation of 1763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953000" y="1600200"/>
            <a:ext cx="4191000" cy="4983163"/>
          </a:xfrm>
        </p:spPr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Proclamation line of </a:t>
            </a:r>
            <a:r>
              <a:rPr lang="en-US" smtClean="0">
                <a:solidFill>
                  <a:schemeClr val="bg1"/>
                </a:solidFill>
              </a:rPr>
              <a:t>– </a:t>
            </a:r>
            <a:r>
              <a:rPr lang="en-US" smtClean="0">
                <a:solidFill>
                  <a:srgbClr val="FFFF00"/>
                </a:solidFill>
              </a:rPr>
              <a:t>forbid colonists to settle west of Appalachian Mountains</a:t>
            </a:r>
          </a:p>
          <a:p>
            <a:pPr lvl="1"/>
            <a:r>
              <a:rPr lang="en-US" smtClean="0">
                <a:solidFill>
                  <a:schemeClr val="bg1"/>
                </a:solidFill>
              </a:rPr>
              <a:t>Because new they couldn’t protect them against Natives or French</a:t>
            </a:r>
          </a:p>
          <a:p>
            <a:pPr lvl="1"/>
            <a:r>
              <a:rPr lang="en-US" smtClean="0">
                <a:solidFill>
                  <a:schemeClr val="bg1"/>
                </a:solidFill>
              </a:rPr>
              <a:t>Colonists are not happy about this; feel it is their right to settle the land</a:t>
            </a:r>
          </a:p>
        </p:txBody>
      </p:sp>
      <p:pic>
        <p:nvPicPr>
          <p:cNvPr id="21508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752600"/>
            <a:ext cx="42862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5715000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Classwork</a:t>
            </a:r>
            <a:endParaRPr lang="en-US" sz="4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057400"/>
            <a:ext cx="8534400" cy="3662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Write a paragraph:</a:t>
            </a:r>
          </a:p>
          <a:p>
            <a:pPr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Explain how the French and Indian War could be a cause for the 13 colonies to think about independence. </a:t>
            </a:r>
            <a:r>
              <a:rPr lang="en-US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Think about the groups involved, the disputed land, trade, and the treaty.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33400" y="228600"/>
            <a:ext cx="8229600" cy="7620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  <a:ea typeface="+mj-ea"/>
                <a:cs typeface="+mj-cs"/>
              </a:rPr>
              <a:t>Homework</a:t>
            </a: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685800" y="2286000"/>
            <a:ext cx="68580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3200">
                <a:solidFill>
                  <a:schemeClr val="bg1"/>
                </a:solidFill>
              </a:rPr>
              <a:t>Start working on your Map Packet</a:t>
            </a:r>
          </a:p>
          <a:p>
            <a:pPr lvl="1"/>
            <a:endParaRPr lang="en-US" sz="3200">
              <a:solidFill>
                <a:schemeClr val="bg1"/>
              </a:solidFill>
            </a:endParaRPr>
          </a:p>
          <a:p>
            <a:pPr lvl="1"/>
            <a:r>
              <a:rPr lang="en-US" sz="3200">
                <a:solidFill>
                  <a:srgbClr val="FFFF00"/>
                </a:solidFill>
              </a:rPr>
              <a:t>First State Quiz </a:t>
            </a:r>
            <a:r>
              <a:rPr lang="en-US" sz="3200">
                <a:solidFill>
                  <a:schemeClr val="bg1"/>
                </a:solidFill>
              </a:rPr>
              <a:t>– </a:t>
            </a:r>
            <a:r>
              <a:rPr lang="en-US" sz="3200">
                <a:solidFill>
                  <a:srgbClr val="FFFF00"/>
                </a:solidFill>
              </a:rPr>
              <a:t>Friday 10/7/11</a:t>
            </a:r>
          </a:p>
          <a:p>
            <a:pPr lvl="1"/>
            <a:endParaRPr lang="en-US" sz="3200">
              <a:solidFill>
                <a:schemeClr val="bg1"/>
              </a:solidFill>
            </a:endParaRPr>
          </a:p>
          <a:p>
            <a:pPr lvl="1"/>
            <a:r>
              <a:rPr lang="en-US" sz="3200">
                <a:solidFill>
                  <a:schemeClr val="bg1"/>
                </a:solidFill>
              </a:rPr>
              <a:t>Hint: 13 Original Colonies</a:t>
            </a:r>
          </a:p>
          <a:p>
            <a:pPr lvl="1"/>
            <a:endParaRPr lang="en-US" sz="3200">
              <a:solidFill>
                <a:schemeClr val="bg1"/>
              </a:solidFill>
            </a:endParaRPr>
          </a:p>
          <a:p>
            <a:pPr lvl="1"/>
            <a:r>
              <a:rPr lang="en-US" sz="3200">
                <a:solidFill>
                  <a:schemeClr val="bg1"/>
                </a:solidFill>
              </a:rPr>
              <a:t>Map Packet Due: </a:t>
            </a:r>
            <a:r>
              <a:rPr lang="en-US" sz="3200">
                <a:solidFill>
                  <a:srgbClr val="FFFF00"/>
                </a:solidFill>
              </a:rPr>
              <a:t>Tue 10/11/11</a:t>
            </a:r>
          </a:p>
        </p:txBody>
      </p:sp>
    </p:spTree>
  </p:cSld>
  <p:clrMapOvr>
    <a:masterClrMapping/>
  </p:clrMapOvr>
  <p:transition>
    <p:random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1755</TotalTime>
  <Words>518</Words>
  <Application>Microsoft Office PowerPoint</Application>
  <PresentationFormat>On-screen Show (4:3)</PresentationFormat>
  <Paragraphs>56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Tw Cen MT</vt:lpstr>
      <vt:lpstr>Wingdings</vt:lpstr>
      <vt:lpstr>Wingdings 2</vt:lpstr>
      <vt:lpstr>Calibri</vt:lpstr>
      <vt:lpstr>Britannic Bold</vt:lpstr>
      <vt:lpstr>Median</vt:lpstr>
      <vt:lpstr>The French and Indian War</vt:lpstr>
      <vt:lpstr>France Claims Western Lands</vt:lpstr>
      <vt:lpstr>Slide 3</vt:lpstr>
      <vt:lpstr>Slide 4</vt:lpstr>
      <vt:lpstr>French were mostly fur trappers who traded with the Natives </vt:lpstr>
      <vt:lpstr>Native American Alliances</vt:lpstr>
      <vt:lpstr>Native American Alliances</vt:lpstr>
      <vt:lpstr>Causes of French &amp; Indian War</vt:lpstr>
      <vt:lpstr>Fort Necessity</vt:lpstr>
      <vt:lpstr>Albany Plan of Union</vt:lpstr>
      <vt:lpstr>Turing Point - Quebec</vt:lpstr>
      <vt:lpstr>Treaty of Paris (1763) – Results of War</vt:lpstr>
      <vt:lpstr>Proclamation of 1763</vt:lpstr>
      <vt:lpstr>Slide 14</vt:lpstr>
      <vt:lpstr>Slide 15</vt:lpstr>
    </vt:vector>
  </TitlesOfParts>
  <Company>Germantown Hills S. D. #69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French and Indian War</dc:title>
  <dc:creator>M. Dexheimer</dc:creator>
  <cp:lastModifiedBy>Alex</cp:lastModifiedBy>
  <cp:revision>25</cp:revision>
  <dcterms:created xsi:type="dcterms:W3CDTF">2008-12-15T13:50:12Z</dcterms:created>
  <dcterms:modified xsi:type="dcterms:W3CDTF">2011-10-02T23:55:11Z</dcterms:modified>
</cp:coreProperties>
</file>