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315" r:id="rId2"/>
    <p:sldId id="272" r:id="rId3"/>
    <p:sldId id="273" r:id="rId4"/>
    <p:sldId id="274" r:id="rId5"/>
    <p:sldId id="275" r:id="rId6"/>
    <p:sldId id="284" r:id="rId7"/>
    <p:sldId id="285" r:id="rId8"/>
    <p:sldId id="286" r:id="rId9"/>
    <p:sldId id="287" r:id="rId10"/>
    <p:sldId id="288" r:id="rId11"/>
    <p:sldId id="294" r:id="rId12"/>
    <p:sldId id="295" r:id="rId13"/>
    <p:sldId id="300" r:id="rId14"/>
    <p:sldId id="296" r:id="rId15"/>
    <p:sldId id="299" r:id="rId16"/>
    <p:sldId id="297" r:id="rId17"/>
    <p:sldId id="298" r:id="rId18"/>
    <p:sldId id="301" r:id="rId19"/>
    <p:sldId id="302" r:id="rId20"/>
    <p:sldId id="314" r:id="rId21"/>
    <p:sldId id="304" r:id="rId22"/>
    <p:sldId id="303" r:id="rId23"/>
    <p:sldId id="305" r:id="rId24"/>
    <p:sldId id="306" r:id="rId25"/>
    <p:sldId id="308" r:id="rId26"/>
    <p:sldId id="307" r:id="rId27"/>
    <p:sldId id="309" r:id="rId28"/>
    <p:sldId id="310" r:id="rId29"/>
    <p:sldId id="311" r:id="rId30"/>
    <p:sldId id="313" r:id="rId31"/>
    <p:sldId id="312" r:id="rId32"/>
    <p:sldId id="289" r:id="rId33"/>
    <p:sldId id="291" r:id="rId34"/>
    <p:sldId id="292" r:id="rId3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177" autoAdjust="0"/>
    <p:restoredTop sz="94660"/>
  </p:normalViewPr>
  <p:slideViewPr>
    <p:cSldViewPr snapToGrid="0">
      <p:cViewPr varScale="1">
        <p:scale>
          <a:sx n="64" d="100"/>
          <a:sy n="64" d="100"/>
        </p:scale>
        <p:origin x="-1618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0" scaled="1"/>
        </a:gra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invGray">
          <a:xfrm>
            <a:off x="0" y="0"/>
            <a:ext cx="9144000" cy="21336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720"/>
              </a:cxn>
              <a:cxn ang="0">
                <a:pos x="3600" y="624"/>
              </a:cxn>
              <a:cxn ang="0">
                <a:pos x="0" y="1000"/>
              </a:cxn>
              <a:cxn ang="0">
                <a:pos x="0" y="0"/>
              </a:cxn>
            </a:cxnLst>
            <a:rect l="0" t="0" r="r" b="b"/>
            <a:pathLst>
              <a:path w="5760" h="1104">
                <a:moveTo>
                  <a:pt x="0" y="0"/>
                </a:moveTo>
                <a:lnTo>
                  <a:pt x="5760" y="0"/>
                </a:lnTo>
                <a:lnTo>
                  <a:pt x="5760" y="720"/>
                </a:lnTo>
                <a:cubicBezTo>
                  <a:pt x="5400" y="824"/>
                  <a:pt x="4560" y="577"/>
                  <a:pt x="3600" y="624"/>
                </a:cubicBezTo>
                <a:cubicBezTo>
                  <a:pt x="2640" y="671"/>
                  <a:pt x="600" y="1104"/>
                  <a:pt x="0" y="1000"/>
                </a:cubicBez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5" name="Freeform 4"/>
          <p:cNvSpPr>
            <a:spLocks/>
          </p:cNvSpPr>
          <p:nvPr/>
        </p:nvSpPr>
        <p:spPr bwMode="invGray">
          <a:xfrm>
            <a:off x="0" y="1163638"/>
            <a:ext cx="9144000" cy="5694362"/>
          </a:xfrm>
          <a:custGeom>
            <a:avLst/>
            <a:gdLst/>
            <a:ahLst/>
            <a:cxnLst>
              <a:cxn ang="0">
                <a:pos x="0" y="582"/>
              </a:cxn>
              <a:cxn ang="0">
                <a:pos x="2640" y="267"/>
              </a:cxn>
              <a:cxn ang="0">
                <a:pos x="3373" y="160"/>
              </a:cxn>
              <a:cxn ang="0">
                <a:pos x="5760" y="358"/>
              </a:cxn>
              <a:cxn ang="0">
                <a:pos x="5760" y="3587"/>
              </a:cxn>
              <a:cxn ang="0">
                <a:pos x="0" y="3587"/>
              </a:cxn>
              <a:cxn ang="0">
                <a:pos x="0" y="582"/>
              </a:cxn>
            </a:cxnLst>
            <a:rect l="0" t="0" r="r" b="b"/>
            <a:pathLst>
              <a:path w="5760" h="3587">
                <a:moveTo>
                  <a:pt x="0" y="582"/>
                </a:moveTo>
                <a:cubicBezTo>
                  <a:pt x="1027" y="680"/>
                  <a:pt x="1960" y="387"/>
                  <a:pt x="2640" y="267"/>
                </a:cubicBezTo>
                <a:cubicBezTo>
                  <a:pt x="2640" y="267"/>
                  <a:pt x="3268" y="180"/>
                  <a:pt x="3373" y="160"/>
                </a:cubicBezTo>
                <a:cubicBezTo>
                  <a:pt x="4120" y="0"/>
                  <a:pt x="5280" y="358"/>
                  <a:pt x="5760" y="358"/>
                </a:cubicBezTo>
                <a:lnTo>
                  <a:pt x="5760" y="3587"/>
                </a:lnTo>
                <a:lnTo>
                  <a:pt x="0" y="3587"/>
                </a:lnTo>
                <a:cubicBezTo>
                  <a:pt x="0" y="3587"/>
                  <a:pt x="0" y="582"/>
                  <a:pt x="0" y="582"/>
                </a:cubicBezTo>
                <a:close/>
              </a:path>
            </a:pathLst>
          </a:custGeom>
          <a:gradFill rotWithShape="0"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0" scaled="1"/>
          </a:gradFill>
          <a:ln w="9525" cap="flat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6" name="Freeform 5"/>
          <p:cNvSpPr>
            <a:spLocks/>
          </p:cNvSpPr>
          <p:nvPr/>
        </p:nvSpPr>
        <p:spPr bwMode="invGray">
          <a:xfrm>
            <a:off x="0" y="292100"/>
            <a:ext cx="9144000" cy="854075"/>
          </a:xfrm>
          <a:custGeom>
            <a:avLst/>
            <a:gdLst/>
            <a:ahLst/>
            <a:cxnLst>
              <a:cxn ang="0">
                <a:pos x="0" y="163"/>
              </a:cxn>
              <a:cxn ang="0">
                <a:pos x="0" y="403"/>
              </a:cxn>
              <a:cxn ang="0">
                <a:pos x="1773" y="443"/>
              </a:cxn>
              <a:cxn ang="0">
                <a:pos x="4573" y="176"/>
              </a:cxn>
              <a:cxn ang="0">
                <a:pos x="5760" y="536"/>
              </a:cxn>
              <a:cxn ang="0">
                <a:pos x="5760" y="163"/>
              </a:cxn>
              <a:cxn ang="0">
                <a:pos x="4560" y="29"/>
              </a:cxn>
              <a:cxn ang="0">
                <a:pos x="1987" y="336"/>
              </a:cxn>
              <a:cxn ang="0">
                <a:pos x="0" y="163"/>
              </a:cxn>
            </a:cxnLst>
            <a:rect l="0" t="0" r="r" b="b"/>
            <a:pathLst>
              <a:path w="5760" h="538">
                <a:moveTo>
                  <a:pt x="0" y="163"/>
                </a:moveTo>
                <a:lnTo>
                  <a:pt x="0" y="403"/>
                </a:lnTo>
                <a:cubicBezTo>
                  <a:pt x="295" y="450"/>
                  <a:pt x="1011" y="481"/>
                  <a:pt x="1773" y="443"/>
                </a:cubicBezTo>
                <a:cubicBezTo>
                  <a:pt x="2535" y="405"/>
                  <a:pt x="3909" y="161"/>
                  <a:pt x="4573" y="176"/>
                </a:cubicBezTo>
                <a:cubicBezTo>
                  <a:pt x="5237" y="191"/>
                  <a:pt x="5562" y="538"/>
                  <a:pt x="5760" y="536"/>
                </a:cubicBezTo>
                <a:lnTo>
                  <a:pt x="5760" y="163"/>
                </a:lnTo>
                <a:cubicBezTo>
                  <a:pt x="5560" y="79"/>
                  <a:pt x="5189" y="0"/>
                  <a:pt x="4560" y="29"/>
                </a:cubicBezTo>
                <a:cubicBezTo>
                  <a:pt x="3931" y="58"/>
                  <a:pt x="2747" y="314"/>
                  <a:pt x="1987" y="336"/>
                </a:cubicBezTo>
                <a:cubicBezTo>
                  <a:pt x="1227" y="358"/>
                  <a:pt x="414" y="199"/>
                  <a:pt x="0" y="163"/>
                </a:cubicBez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7" name="Freeform 6"/>
          <p:cNvSpPr>
            <a:spLocks/>
          </p:cNvSpPr>
          <p:nvPr/>
        </p:nvSpPr>
        <p:spPr bwMode="hidden">
          <a:xfrm>
            <a:off x="0" y="2405063"/>
            <a:ext cx="9144000" cy="1069975"/>
          </a:xfrm>
          <a:custGeom>
            <a:avLst/>
            <a:gdLst/>
            <a:ahLst/>
            <a:cxnLst>
              <a:cxn ang="0">
                <a:pos x="0" y="246"/>
              </a:cxn>
              <a:cxn ang="0">
                <a:pos x="0" y="406"/>
              </a:cxn>
              <a:cxn ang="0">
                <a:pos x="1280" y="645"/>
              </a:cxn>
              <a:cxn ang="0">
                <a:pos x="1627" y="580"/>
              </a:cxn>
              <a:cxn ang="0">
                <a:pos x="4493" y="113"/>
              </a:cxn>
              <a:cxn ang="0">
                <a:pos x="5760" y="606"/>
              </a:cxn>
              <a:cxn ang="0">
                <a:pos x="5760" y="233"/>
              </a:cxn>
              <a:cxn ang="0">
                <a:pos x="4040" y="33"/>
              </a:cxn>
              <a:cxn ang="0">
                <a:pos x="1093" y="433"/>
              </a:cxn>
              <a:cxn ang="0">
                <a:pos x="0" y="246"/>
              </a:cxn>
            </a:cxnLst>
            <a:rect l="0" t="0" r="r" b="b"/>
            <a:pathLst>
              <a:path w="5760" h="674">
                <a:moveTo>
                  <a:pt x="0" y="246"/>
                </a:moveTo>
                <a:lnTo>
                  <a:pt x="0" y="406"/>
                </a:lnTo>
                <a:cubicBezTo>
                  <a:pt x="213" y="463"/>
                  <a:pt x="1009" y="616"/>
                  <a:pt x="1280" y="645"/>
                </a:cubicBezTo>
                <a:cubicBezTo>
                  <a:pt x="1551" y="674"/>
                  <a:pt x="1092" y="669"/>
                  <a:pt x="1627" y="580"/>
                </a:cubicBezTo>
                <a:cubicBezTo>
                  <a:pt x="2162" y="491"/>
                  <a:pt x="3804" y="109"/>
                  <a:pt x="4493" y="113"/>
                </a:cubicBezTo>
                <a:cubicBezTo>
                  <a:pt x="5182" y="117"/>
                  <a:pt x="5549" y="586"/>
                  <a:pt x="5760" y="606"/>
                </a:cubicBezTo>
                <a:lnTo>
                  <a:pt x="5760" y="233"/>
                </a:lnTo>
                <a:cubicBezTo>
                  <a:pt x="5471" y="158"/>
                  <a:pt x="4818" y="0"/>
                  <a:pt x="4040" y="33"/>
                </a:cubicBezTo>
                <a:cubicBezTo>
                  <a:pt x="3262" y="66"/>
                  <a:pt x="1766" y="398"/>
                  <a:pt x="1093" y="433"/>
                </a:cubicBezTo>
                <a:cubicBezTo>
                  <a:pt x="420" y="468"/>
                  <a:pt x="228" y="285"/>
                  <a:pt x="0" y="246"/>
                </a:cubicBez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8" name="Freeform 7"/>
          <p:cNvSpPr>
            <a:spLocks/>
          </p:cNvSpPr>
          <p:nvPr/>
        </p:nvSpPr>
        <p:spPr bwMode="white">
          <a:xfrm>
            <a:off x="2476500" y="1522413"/>
            <a:ext cx="6667500" cy="5335587"/>
          </a:xfrm>
          <a:custGeom>
            <a:avLst/>
            <a:gdLst/>
            <a:ahLst/>
            <a:cxnLst>
              <a:cxn ang="0">
                <a:pos x="0" y="3361"/>
              </a:cxn>
              <a:cxn ang="0">
                <a:pos x="1054" y="295"/>
              </a:cxn>
              <a:cxn ang="0">
                <a:pos x="4200" y="1588"/>
              </a:cxn>
              <a:cxn ang="0">
                <a:pos x="4200" y="2028"/>
              </a:cxn>
              <a:cxn ang="0">
                <a:pos x="1200" y="442"/>
              </a:cxn>
              <a:cxn ang="0">
                <a:pos x="347" y="3361"/>
              </a:cxn>
              <a:cxn ang="0">
                <a:pos x="0" y="3361"/>
              </a:cxn>
            </a:cxnLst>
            <a:rect l="0" t="0" r="r" b="b"/>
            <a:pathLst>
              <a:path w="4200" h="3361">
                <a:moveTo>
                  <a:pt x="0" y="3361"/>
                </a:moveTo>
                <a:cubicBezTo>
                  <a:pt x="118" y="2850"/>
                  <a:pt x="354" y="590"/>
                  <a:pt x="1054" y="295"/>
                </a:cubicBezTo>
                <a:cubicBezTo>
                  <a:pt x="1754" y="0"/>
                  <a:pt x="3676" y="1299"/>
                  <a:pt x="4200" y="1588"/>
                </a:cubicBezTo>
                <a:lnTo>
                  <a:pt x="4200" y="2028"/>
                </a:lnTo>
                <a:cubicBezTo>
                  <a:pt x="3700" y="1837"/>
                  <a:pt x="1842" y="220"/>
                  <a:pt x="1200" y="442"/>
                </a:cubicBezTo>
                <a:cubicBezTo>
                  <a:pt x="558" y="664"/>
                  <a:pt x="547" y="2875"/>
                  <a:pt x="347" y="3361"/>
                </a:cubicBezTo>
                <a:lnTo>
                  <a:pt x="0" y="3361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50000">
                <a:schemeClr val="bg1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9" name="Freeform 8"/>
          <p:cNvSpPr>
            <a:spLocks/>
          </p:cNvSpPr>
          <p:nvPr/>
        </p:nvSpPr>
        <p:spPr bwMode="invGray">
          <a:xfrm>
            <a:off x="0" y="3443288"/>
            <a:ext cx="9144000" cy="3055937"/>
          </a:xfrm>
          <a:custGeom>
            <a:avLst/>
            <a:gdLst/>
            <a:ahLst/>
            <a:cxnLst>
              <a:cxn ang="0">
                <a:pos x="0" y="804"/>
              </a:cxn>
              <a:cxn ang="0">
                <a:pos x="0" y="991"/>
              </a:cxn>
              <a:cxn ang="0">
                <a:pos x="1547" y="1818"/>
              </a:cxn>
              <a:cxn ang="0">
                <a:pos x="3253" y="351"/>
              </a:cxn>
              <a:cxn ang="0">
                <a:pos x="5760" y="1537"/>
              </a:cxn>
              <a:cxn ang="0">
                <a:pos x="5760" y="1151"/>
              </a:cxn>
              <a:cxn ang="0">
                <a:pos x="3240" y="84"/>
              </a:cxn>
              <a:cxn ang="0">
                <a:pos x="1573" y="1671"/>
              </a:cxn>
              <a:cxn ang="0">
                <a:pos x="0" y="804"/>
              </a:cxn>
            </a:cxnLst>
            <a:rect l="0" t="0" r="r" b="b"/>
            <a:pathLst>
              <a:path w="5760" h="1925">
                <a:moveTo>
                  <a:pt x="0" y="804"/>
                </a:moveTo>
                <a:lnTo>
                  <a:pt x="0" y="991"/>
                </a:lnTo>
                <a:cubicBezTo>
                  <a:pt x="258" y="1160"/>
                  <a:pt x="1005" y="1925"/>
                  <a:pt x="1547" y="1818"/>
                </a:cubicBezTo>
                <a:cubicBezTo>
                  <a:pt x="2089" y="1711"/>
                  <a:pt x="2551" y="398"/>
                  <a:pt x="3253" y="351"/>
                </a:cubicBezTo>
                <a:cubicBezTo>
                  <a:pt x="3955" y="304"/>
                  <a:pt x="5342" y="1404"/>
                  <a:pt x="5760" y="1537"/>
                </a:cubicBezTo>
                <a:lnTo>
                  <a:pt x="5760" y="1151"/>
                </a:lnTo>
                <a:cubicBezTo>
                  <a:pt x="5405" y="1124"/>
                  <a:pt x="3982" y="0"/>
                  <a:pt x="3240" y="84"/>
                </a:cubicBezTo>
                <a:cubicBezTo>
                  <a:pt x="2542" y="171"/>
                  <a:pt x="2113" y="1551"/>
                  <a:pt x="1573" y="1671"/>
                </a:cubicBezTo>
                <a:cubicBezTo>
                  <a:pt x="1033" y="1791"/>
                  <a:pt x="262" y="826"/>
                  <a:pt x="0" y="804"/>
                </a:cubicBez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white">
          <a:xfrm>
            <a:off x="0" y="3552825"/>
            <a:ext cx="6237288" cy="3365500"/>
          </a:xfrm>
          <a:custGeom>
            <a:avLst/>
            <a:gdLst/>
            <a:ahLst/>
            <a:cxnLst>
              <a:cxn ang="0">
                <a:pos x="0" y="415"/>
              </a:cxn>
              <a:cxn ang="0">
                <a:pos x="0" y="508"/>
              </a:cxn>
              <a:cxn ang="0">
                <a:pos x="1933" y="229"/>
              </a:cxn>
              <a:cxn ang="0">
                <a:pos x="3920" y="1055"/>
              </a:cxn>
              <a:cxn ang="0">
                <a:pos x="3587" y="2082"/>
              </a:cxn>
              <a:cxn ang="0">
                <a:pos x="3947" y="829"/>
              </a:cxn>
              <a:cxn ang="0">
                <a:pos x="2253" y="69"/>
              </a:cxn>
              <a:cxn ang="0">
                <a:pos x="0" y="415"/>
              </a:cxn>
            </a:cxnLst>
            <a:rect l="0" t="0" r="r" b="b"/>
            <a:pathLst>
              <a:path w="4196" h="2120">
                <a:moveTo>
                  <a:pt x="0" y="415"/>
                </a:moveTo>
                <a:lnTo>
                  <a:pt x="0" y="508"/>
                </a:lnTo>
                <a:cubicBezTo>
                  <a:pt x="160" y="577"/>
                  <a:pt x="1280" y="138"/>
                  <a:pt x="1933" y="229"/>
                </a:cubicBezTo>
                <a:cubicBezTo>
                  <a:pt x="2586" y="320"/>
                  <a:pt x="3644" y="746"/>
                  <a:pt x="3920" y="1055"/>
                </a:cubicBezTo>
                <a:cubicBezTo>
                  <a:pt x="4196" y="1364"/>
                  <a:pt x="3583" y="2120"/>
                  <a:pt x="3587" y="2082"/>
                </a:cubicBezTo>
                <a:lnTo>
                  <a:pt x="3947" y="829"/>
                </a:lnTo>
                <a:cubicBezTo>
                  <a:pt x="3725" y="494"/>
                  <a:pt x="2911" y="138"/>
                  <a:pt x="2253" y="69"/>
                </a:cubicBezTo>
                <a:cubicBezTo>
                  <a:pt x="1595" y="0"/>
                  <a:pt x="469" y="343"/>
                  <a:pt x="0" y="415"/>
                </a:cubicBez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50000">
                <a:schemeClr val="bg1"/>
              </a:gs>
              <a:gs pos="100000">
                <a:schemeClr val="accent2"/>
              </a:gs>
            </a:gsLst>
            <a:lin ang="5400000" scaled="1"/>
          </a:gradFill>
          <a:ln w="9525" cap="flat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5130" name="Rectangle 10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31" name="Rectangle 11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Rectangle 1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>
                <a:solidFill>
                  <a:srgbClr val="FFFFCC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>
                <a:solidFill>
                  <a:srgbClr val="FFFFCC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CC"/>
                </a:solidFill>
              </a:defRPr>
            </a:lvl1pPr>
          </a:lstStyle>
          <a:p>
            <a:pPr>
              <a:defRPr/>
            </a:pPr>
            <a:fld id="{6BEC728A-0877-4FB1-BC66-1B6A23F770F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47B98F-9BB1-4923-86BF-B2B42FA667B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3F7637-15C7-4FF1-8255-ACE9D0E6545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5568E0-55B6-44E7-8D2E-E40C0D16E97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0EDBE-EF32-43E5-AEB4-D5AD1A06895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278B6F-7460-43E2-8632-C739F71515D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E43938-2FB5-45BC-8143-7D665470440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286F2-8F56-43F0-949F-6834D7926AB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574FA8-17F1-47F8-A9AB-395D152612F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28D839-7AD4-4C45-AEA6-558DDCE3D5D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ABBF9B-CE3F-4422-B49A-0A051A479D7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0" scaled="1"/>
        </a:gra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Freeform 3"/>
          <p:cNvSpPr>
            <a:spLocks/>
          </p:cNvSpPr>
          <p:nvPr/>
        </p:nvSpPr>
        <p:spPr bwMode="invGray">
          <a:xfrm>
            <a:off x="0" y="0"/>
            <a:ext cx="9144000" cy="21336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720"/>
              </a:cxn>
              <a:cxn ang="0">
                <a:pos x="3600" y="624"/>
              </a:cxn>
              <a:cxn ang="0">
                <a:pos x="0" y="1000"/>
              </a:cxn>
              <a:cxn ang="0">
                <a:pos x="0" y="0"/>
              </a:cxn>
            </a:cxnLst>
            <a:rect l="0" t="0" r="r" b="b"/>
            <a:pathLst>
              <a:path w="5760" h="1104">
                <a:moveTo>
                  <a:pt x="0" y="0"/>
                </a:moveTo>
                <a:lnTo>
                  <a:pt x="5760" y="0"/>
                </a:lnTo>
                <a:lnTo>
                  <a:pt x="5760" y="720"/>
                </a:lnTo>
                <a:cubicBezTo>
                  <a:pt x="5400" y="824"/>
                  <a:pt x="4560" y="577"/>
                  <a:pt x="3600" y="624"/>
                </a:cubicBezTo>
                <a:cubicBezTo>
                  <a:pt x="2640" y="671"/>
                  <a:pt x="600" y="1104"/>
                  <a:pt x="0" y="1000"/>
                </a:cubicBez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4100" name="Freeform 4"/>
          <p:cNvSpPr>
            <a:spLocks/>
          </p:cNvSpPr>
          <p:nvPr/>
        </p:nvSpPr>
        <p:spPr bwMode="invGray">
          <a:xfrm>
            <a:off x="0" y="1163638"/>
            <a:ext cx="9144000" cy="5694362"/>
          </a:xfrm>
          <a:custGeom>
            <a:avLst/>
            <a:gdLst/>
            <a:ahLst/>
            <a:cxnLst>
              <a:cxn ang="0">
                <a:pos x="0" y="582"/>
              </a:cxn>
              <a:cxn ang="0">
                <a:pos x="2640" y="267"/>
              </a:cxn>
              <a:cxn ang="0">
                <a:pos x="3373" y="160"/>
              </a:cxn>
              <a:cxn ang="0">
                <a:pos x="5760" y="358"/>
              </a:cxn>
              <a:cxn ang="0">
                <a:pos x="5760" y="3587"/>
              </a:cxn>
              <a:cxn ang="0">
                <a:pos x="0" y="3587"/>
              </a:cxn>
              <a:cxn ang="0">
                <a:pos x="0" y="582"/>
              </a:cxn>
            </a:cxnLst>
            <a:rect l="0" t="0" r="r" b="b"/>
            <a:pathLst>
              <a:path w="5760" h="3587">
                <a:moveTo>
                  <a:pt x="0" y="582"/>
                </a:moveTo>
                <a:cubicBezTo>
                  <a:pt x="1027" y="680"/>
                  <a:pt x="1960" y="387"/>
                  <a:pt x="2640" y="267"/>
                </a:cubicBezTo>
                <a:cubicBezTo>
                  <a:pt x="2640" y="267"/>
                  <a:pt x="3268" y="180"/>
                  <a:pt x="3373" y="160"/>
                </a:cubicBezTo>
                <a:cubicBezTo>
                  <a:pt x="4120" y="0"/>
                  <a:pt x="5280" y="358"/>
                  <a:pt x="5760" y="358"/>
                </a:cubicBezTo>
                <a:lnTo>
                  <a:pt x="5760" y="3587"/>
                </a:lnTo>
                <a:lnTo>
                  <a:pt x="0" y="3587"/>
                </a:lnTo>
                <a:cubicBezTo>
                  <a:pt x="0" y="3587"/>
                  <a:pt x="0" y="582"/>
                  <a:pt x="0" y="582"/>
                </a:cubicBezTo>
                <a:close/>
              </a:path>
            </a:pathLst>
          </a:custGeom>
          <a:gradFill rotWithShape="0"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0" scaled="1"/>
          </a:gradFill>
          <a:ln w="9525" cap="flat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4101" name="Freeform 5"/>
          <p:cNvSpPr>
            <a:spLocks/>
          </p:cNvSpPr>
          <p:nvPr/>
        </p:nvSpPr>
        <p:spPr bwMode="invGray">
          <a:xfrm>
            <a:off x="0" y="292100"/>
            <a:ext cx="9144000" cy="854075"/>
          </a:xfrm>
          <a:custGeom>
            <a:avLst/>
            <a:gdLst/>
            <a:ahLst/>
            <a:cxnLst>
              <a:cxn ang="0">
                <a:pos x="0" y="163"/>
              </a:cxn>
              <a:cxn ang="0">
                <a:pos x="0" y="403"/>
              </a:cxn>
              <a:cxn ang="0">
                <a:pos x="1773" y="443"/>
              </a:cxn>
              <a:cxn ang="0">
                <a:pos x="4573" y="176"/>
              </a:cxn>
              <a:cxn ang="0">
                <a:pos x="5760" y="536"/>
              </a:cxn>
              <a:cxn ang="0">
                <a:pos x="5760" y="163"/>
              </a:cxn>
              <a:cxn ang="0">
                <a:pos x="4560" y="29"/>
              </a:cxn>
              <a:cxn ang="0">
                <a:pos x="1987" y="336"/>
              </a:cxn>
              <a:cxn ang="0">
                <a:pos x="0" y="163"/>
              </a:cxn>
            </a:cxnLst>
            <a:rect l="0" t="0" r="r" b="b"/>
            <a:pathLst>
              <a:path w="5760" h="538">
                <a:moveTo>
                  <a:pt x="0" y="163"/>
                </a:moveTo>
                <a:lnTo>
                  <a:pt x="0" y="403"/>
                </a:lnTo>
                <a:cubicBezTo>
                  <a:pt x="295" y="450"/>
                  <a:pt x="1011" y="481"/>
                  <a:pt x="1773" y="443"/>
                </a:cubicBezTo>
                <a:cubicBezTo>
                  <a:pt x="2535" y="405"/>
                  <a:pt x="3909" y="161"/>
                  <a:pt x="4573" y="176"/>
                </a:cubicBezTo>
                <a:cubicBezTo>
                  <a:pt x="5237" y="191"/>
                  <a:pt x="5562" y="538"/>
                  <a:pt x="5760" y="536"/>
                </a:cubicBezTo>
                <a:lnTo>
                  <a:pt x="5760" y="163"/>
                </a:lnTo>
                <a:cubicBezTo>
                  <a:pt x="5560" y="79"/>
                  <a:pt x="5189" y="0"/>
                  <a:pt x="4560" y="29"/>
                </a:cubicBezTo>
                <a:cubicBezTo>
                  <a:pt x="3931" y="58"/>
                  <a:pt x="2747" y="314"/>
                  <a:pt x="1987" y="336"/>
                </a:cubicBezTo>
                <a:cubicBezTo>
                  <a:pt x="1227" y="358"/>
                  <a:pt x="414" y="199"/>
                  <a:pt x="0" y="163"/>
                </a:cubicBez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4102" name="Freeform 6"/>
          <p:cNvSpPr>
            <a:spLocks/>
          </p:cNvSpPr>
          <p:nvPr/>
        </p:nvSpPr>
        <p:spPr bwMode="invGray">
          <a:xfrm>
            <a:off x="0" y="2405063"/>
            <a:ext cx="9144000" cy="1069975"/>
          </a:xfrm>
          <a:custGeom>
            <a:avLst/>
            <a:gdLst/>
            <a:ahLst/>
            <a:cxnLst>
              <a:cxn ang="0">
                <a:pos x="0" y="246"/>
              </a:cxn>
              <a:cxn ang="0">
                <a:pos x="0" y="406"/>
              </a:cxn>
              <a:cxn ang="0">
                <a:pos x="1280" y="645"/>
              </a:cxn>
              <a:cxn ang="0">
                <a:pos x="1627" y="580"/>
              </a:cxn>
              <a:cxn ang="0">
                <a:pos x="4493" y="113"/>
              </a:cxn>
              <a:cxn ang="0">
                <a:pos x="5760" y="606"/>
              </a:cxn>
              <a:cxn ang="0">
                <a:pos x="5760" y="233"/>
              </a:cxn>
              <a:cxn ang="0">
                <a:pos x="4040" y="33"/>
              </a:cxn>
              <a:cxn ang="0">
                <a:pos x="1093" y="433"/>
              </a:cxn>
              <a:cxn ang="0">
                <a:pos x="0" y="246"/>
              </a:cxn>
            </a:cxnLst>
            <a:rect l="0" t="0" r="r" b="b"/>
            <a:pathLst>
              <a:path w="5760" h="674">
                <a:moveTo>
                  <a:pt x="0" y="246"/>
                </a:moveTo>
                <a:lnTo>
                  <a:pt x="0" y="406"/>
                </a:lnTo>
                <a:cubicBezTo>
                  <a:pt x="213" y="463"/>
                  <a:pt x="1009" y="616"/>
                  <a:pt x="1280" y="645"/>
                </a:cubicBezTo>
                <a:cubicBezTo>
                  <a:pt x="1551" y="674"/>
                  <a:pt x="1092" y="669"/>
                  <a:pt x="1627" y="580"/>
                </a:cubicBezTo>
                <a:cubicBezTo>
                  <a:pt x="2162" y="491"/>
                  <a:pt x="3804" y="109"/>
                  <a:pt x="4493" y="113"/>
                </a:cubicBezTo>
                <a:cubicBezTo>
                  <a:pt x="5182" y="117"/>
                  <a:pt x="5549" y="586"/>
                  <a:pt x="5760" y="606"/>
                </a:cubicBezTo>
                <a:lnTo>
                  <a:pt x="5760" y="233"/>
                </a:lnTo>
                <a:cubicBezTo>
                  <a:pt x="5471" y="158"/>
                  <a:pt x="4818" y="0"/>
                  <a:pt x="4040" y="33"/>
                </a:cubicBezTo>
                <a:cubicBezTo>
                  <a:pt x="3262" y="66"/>
                  <a:pt x="1766" y="398"/>
                  <a:pt x="1093" y="433"/>
                </a:cubicBezTo>
                <a:cubicBezTo>
                  <a:pt x="420" y="468"/>
                  <a:pt x="228" y="285"/>
                  <a:pt x="0" y="246"/>
                </a:cubicBez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4103" name="Freeform 7"/>
          <p:cNvSpPr>
            <a:spLocks/>
          </p:cNvSpPr>
          <p:nvPr/>
        </p:nvSpPr>
        <p:spPr bwMode="white">
          <a:xfrm>
            <a:off x="2476500" y="1522413"/>
            <a:ext cx="6667500" cy="5335587"/>
          </a:xfrm>
          <a:custGeom>
            <a:avLst/>
            <a:gdLst/>
            <a:ahLst/>
            <a:cxnLst>
              <a:cxn ang="0">
                <a:pos x="0" y="3361"/>
              </a:cxn>
              <a:cxn ang="0">
                <a:pos x="1054" y="295"/>
              </a:cxn>
              <a:cxn ang="0">
                <a:pos x="4200" y="1588"/>
              </a:cxn>
              <a:cxn ang="0">
                <a:pos x="4200" y="2028"/>
              </a:cxn>
              <a:cxn ang="0">
                <a:pos x="1200" y="442"/>
              </a:cxn>
              <a:cxn ang="0">
                <a:pos x="347" y="3361"/>
              </a:cxn>
              <a:cxn ang="0">
                <a:pos x="0" y="3361"/>
              </a:cxn>
            </a:cxnLst>
            <a:rect l="0" t="0" r="r" b="b"/>
            <a:pathLst>
              <a:path w="4200" h="3361">
                <a:moveTo>
                  <a:pt x="0" y="3361"/>
                </a:moveTo>
                <a:cubicBezTo>
                  <a:pt x="118" y="2850"/>
                  <a:pt x="354" y="590"/>
                  <a:pt x="1054" y="295"/>
                </a:cubicBezTo>
                <a:cubicBezTo>
                  <a:pt x="1754" y="0"/>
                  <a:pt x="3676" y="1299"/>
                  <a:pt x="4200" y="1588"/>
                </a:cubicBezTo>
                <a:lnTo>
                  <a:pt x="4200" y="2028"/>
                </a:lnTo>
                <a:cubicBezTo>
                  <a:pt x="3700" y="1837"/>
                  <a:pt x="1842" y="220"/>
                  <a:pt x="1200" y="442"/>
                </a:cubicBezTo>
                <a:cubicBezTo>
                  <a:pt x="558" y="664"/>
                  <a:pt x="547" y="2875"/>
                  <a:pt x="347" y="3361"/>
                </a:cubicBezTo>
                <a:lnTo>
                  <a:pt x="0" y="3361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50000">
                <a:schemeClr val="bg1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4104" name="Freeform 8"/>
          <p:cNvSpPr>
            <a:spLocks/>
          </p:cNvSpPr>
          <p:nvPr/>
        </p:nvSpPr>
        <p:spPr bwMode="white">
          <a:xfrm>
            <a:off x="0" y="3443288"/>
            <a:ext cx="9144000" cy="3055937"/>
          </a:xfrm>
          <a:custGeom>
            <a:avLst/>
            <a:gdLst/>
            <a:ahLst/>
            <a:cxnLst>
              <a:cxn ang="0">
                <a:pos x="0" y="804"/>
              </a:cxn>
              <a:cxn ang="0">
                <a:pos x="0" y="991"/>
              </a:cxn>
              <a:cxn ang="0">
                <a:pos x="1547" y="1818"/>
              </a:cxn>
              <a:cxn ang="0">
                <a:pos x="3253" y="351"/>
              </a:cxn>
              <a:cxn ang="0">
                <a:pos x="5760" y="1537"/>
              </a:cxn>
              <a:cxn ang="0">
                <a:pos x="5760" y="1151"/>
              </a:cxn>
              <a:cxn ang="0">
                <a:pos x="3240" y="84"/>
              </a:cxn>
              <a:cxn ang="0">
                <a:pos x="1573" y="1671"/>
              </a:cxn>
              <a:cxn ang="0">
                <a:pos x="0" y="804"/>
              </a:cxn>
            </a:cxnLst>
            <a:rect l="0" t="0" r="r" b="b"/>
            <a:pathLst>
              <a:path w="5760" h="1925">
                <a:moveTo>
                  <a:pt x="0" y="804"/>
                </a:moveTo>
                <a:lnTo>
                  <a:pt x="0" y="991"/>
                </a:lnTo>
                <a:cubicBezTo>
                  <a:pt x="258" y="1160"/>
                  <a:pt x="1005" y="1925"/>
                  <a:pt x="1547" y="1818"/>
                </a:cubicBezTo>
                <a:cubicBezTo>
                  <a:pt x="2089" y="1711"/>
                  <a:pt x="2551" y="398"/>
                  <a:pt x="3253" y="351"/>
                </a:cubicBezTo>
                <a:cubicBezTo>
                  <a:pt x="3955" y="304"/>
                  <a:pt x="5342" y="1404"/>
                  <a:pt x="5760" y="1537"/>
                </a:cubicBezTo>
                <a:lnTo>
                  <a:pt x="5760" y="1151"/>
                </a:lnTo>
                <a:cubicBezTo>
                  <a:pt x="5405" y="1124"/>
                  <a:pt x="3982" y="0"/>
                  <a:pt x="3240" y="84"/>
                </a:cubicBezTo>
                <a:cubicBezTo>
                  <a:pt x="2542" y="171"/>
                  <a:pt x="2113" y="1551"/>
                  <a:pt x="1573" y="1671"/>
                </a:cubicBezTo>
                <a:cubicBezTo>
                  <a:pt x="1033" y="1791"/>
                  <a:pt x="262" y="826"/>
                  <a:pt x="0" y="804"/>
                </a:cubicBez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4105" name="Freeform 9"/>
          <p:cNvSpPr>
            <a:spLocks/>
          </p:cNvSpPr>
          <p:nvPr/>
        </p:nvSpPr>
        <p:spPr bwMode="white">
          <a:xfrm>
            <a:off x="0" y="3552825"/>
            <a:ext cx="6237288" cy="3365500"/>
          </a:xfrm>
          <a:custGeom>
            <a:avLst/>
            <a:gdLst/>
            <a:ahLst/>
            <a:cxnLst>
              <a:cxn ang="0">
                <a:pos x="0" y="415"/>
              </a:cxn>
              <a:cxn ang="0">
                <a:pos x="0" y="508"/>
              </a:cxn>
              <a:cxn ang="0">
                <a:pos x="1933" y="229"/>
              </a:cxn>
              <a:cxn ang="0">
                <a:pos x="3920" y="1055"/>
              </a:cxn>
              <a:cxn ang="0">
                <a:pos x="3587" y="2082"/>
              </a:cxn>
              <a:cxn ang="0">
                <a:pos x="3947" y="829"/>
              </a:cxn>
              <a:cxn ang="0">
                <a:pos x="2253" y="69"/>
              </a:cxn>
              <a:cxn ang="0">
                <a:pos x="0" y="415"/>
              </a:cxn>
            </a:cxnLst>
            <a:rect l="0" t="0" r="r" b="b"/>
            <a:pathLst>
              <a:path w="4196" h="2120">
                <a:moveTo>
                  <a:pt x="0" y="415"/>
                </a:moveTo>
                <a:lnTo>
                  <a:pt x="0" y="508"/>
                </a:lnTo>
                <a:cubicBezTo>
                  <a:pt x="160" y="577"/>
                  <a:pt x="1280" y="138"/>
                  <a:pt x="1933" y="229"/>
                </a:cubicBezTo>
                <a:cubicBezTo>
                  <a:pt x="2586" y="320"/>
                  <a:pt x="3644" y="746"/>
                  <a:pt x="3920" y="1055"/>
                </a:cubicBezTo>
                <a:cubicBezTo>
                  <a:pt x="4196" y="1364"/>
                  <a:pt x="3583" y="2120"/>
                  <a:pt x="3587" y="2082"/>
                </a:cubicBezTo>
                <a:lnTo>
                  <a:pt x="3947" y="829"/>
                </a:lnTo>
                <a:cubicBezTo>
                  <a:pt x="3725" y="494"/>
                  <a:pt x="2911" y="138"/>
                  <a:pt x="2253" y="69"/>
                </a:cubicBezTo>
                <a:cubicBezTo>
                  <a:pt x="1595" y="0"/>
                  <a:pt x="469" y="343"/>
                  <a:pt x="0" y="415"/>
                </a:cubicBez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50000">
                <a:schemeClr val="bg1"/>
              </a:gs>
              <a:gs pos="100000">
                <a:schemeClr val="accent2"/>
              </a:gs>
            </a:gsLst>
            <a:lin ang="5400000" scaled="1"/>
          </a:gradFill>
          <a:ln w="9525" cap="flat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33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4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		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08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9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10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/>
            </a:lvl1pPr>
          </a:lstStyle>
          <a:p>
            <a:pPr>
              <a:defRPr/>
            </a:pPr>
            <a:fld id="{B399A74C-ECB7-4D56-A128-D3F98D61351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4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kumimoji="1"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kumimoji="1"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kumimoji="1"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kumimoji="1"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kumimoji="1"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kumimoji="1"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kumimoji="1"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3.bp.blogspot.com/_-Of4sYKZBGI/R_uK_Bud0II/AAAAAAAAAQg/XtnMFqVw4TE/s1600-h/huey_long_02.jpg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://history.sandiego.edu/cdr2/WW2Pics/04443.GIF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919090"/>
            <a:ext cx="7772400" cy="1143000"/>
          </a:xfrm>
        </p:spPr>
        <p:txBody>
          <a:bodyPr/>
          <a:lstStyle/>
          <a:p>
            <a:r>
              <a:rPr lang="en-US" dirty="0" smtClean="0"/>
              <a:t>New Deal </a:t>
            </a:r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5423" y="264941"/>
            <a:ext cx="8609426" cy="804204"/>
          </a:xfrm>
        </p:spPr>
        <p:txBody>
          <a:bodyPr/>
          <a:lstStyle/>
          <a:p>
            <a:pPr indent="0">
              <a:buNone/>
            </a:pPr>
            <a:r>
              <a:rPr lang="en-US" dirty="0" smtClean="0"/>
              <a:t>Aim: What were the programs of the New Deal?</a:t>
            </a:r>
          </a:p>
          <a:p>
            <a:pPr indent="0">
              <a:buNone/>
            </a:pPr>
            <a:endParaRPr lang="en-US" dirty="0" smtClean="0"/>
          </a:p>
          <a:p>
            <a:pPr indent="0"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69552" y="2172140"/>
            <a:ext cx="4286250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90500"/>
            <a:ext cx="7772400" cy="1143000"/>
          </a:xfrm>
        </p:spPr>
        <p:txBody>
          <a:bodyPr/>
          <a:lstStyle/>
          <a:p>
            <a:r>
              <a:rPr lang="en-US" smtClean="0"/>
              <a:t>National Recovery Act (NRA)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58900"/>
            <a:ext cx="4152900" cy="5257800"/>
          </a:xfrm>
        </p:spPr>
        <p:txBody>
          <a:bodyPr/>
          <a:lstStyle/>
          <a:p>
            <a:r>
              <a:rPr lang="en-US" smtClean="0">
                <a:solidFill>
                  <a:srgbClr val="FFC000"/>
                </a:solidFill>
              </a:rPr>
              <a:t>Purpose: </a:t>
            </a:r>
            <a:r>
              <a:rPr lang="en-US" smtClean="0"/>
              <a:t>recovery of industry</a:t>
            </a:r>
          </a:p>
          <a:p>
            <a:r>
              <a:rPr lang="en-US" smtClean="0"/>
              <a:t>Created a </a:t>
            </a:r>
            <a:r>
              <a:rPr lang="en-US" smtClean="0">
                <a:solidFill>
                  <a:srgbClr val="FFC000"/>
                </a:solidFill>
              </a:rPr>
              <a:t>partnership of business, labor, and government </a:t>
            </a:r>
            <a:r>
              <a:rPr lang="en-US" smtClean="0"/>
              <a:t>to attack the depression with such measures as price controls, high wages, and codes of fair competition</a:t>
            </a:r>
            <a:endParaRPr lang="en-US" u="sng" smtClean="0"/>
          </a:p>
        </p:txBody>
      </p:sp>
      <p:pic>
        <p:nvPicPr>
          <p:cNvPr id="17412" name="Picture 5" descr="NRAposter1933"/>
          <p:cNvPicPr>
            <a:picLocks noChangeAspect="1" noChangeArrowheads="1"/>
          </p:cNvPicPr>
          <p:nvPr/>
        </p:nvPicPr>
        <p:blipFill>
          <a:blip r:embed="rId2" cstate="print"/>
          <a:srcRect l="3065" t="4814" r="6131" b="3851"/>
          <a:stretch>
            <a:fillRect/>
          </a:stretch>
        </p:blipFill>
        <p:spPr bwMode="auto">
          <a:xfrm>
            <a:off x="10096500" y="2114550"/>
            <a:ext cx="639763" cy="81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6" descr="http://www.arago.si.edu/media/000/005/880/5880_l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7275" y="1517650"/>
            <a:ext cx="4106863" cy="351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smtClean="0"/>
              <a:t>First Agricultural Adjustment Act (AAA)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6688" y="1089025"/>
            <a:ext cx="4314825" cy="5295900"/>
          </a:xfrm>
        </p:spPr>
        <p:txBody>
          <a:bodyPr/>
          <a:lstStyle/>
          <a:p>
            <a:r>
              <a:rPr lang="en-US" sz="2900" smtClean="0">
                <a:solidFill>
                  <a:srgbClr val="FFC000"/>
                </a:solidFill>
              </a:rPr>
              <a:t>Purpose: </a:t>
            </a:r>
            <a:r>
              <a:rPr lang="en-US" sz="2900" smtClean="0"/>
              <a:t>the recovery of agriculture</a:t>
            </a:r>
          </a:p>
          <a:p>
            <a:r>
              <a:rPr lang="en-US" sz="2900" smtClean="0">
                <a:solidFill>
                  <a:srgbClr val="FFC000"/>
                </a:solidFill>
              </a:rPr>
              <a:t>Paid farmers who agreed to reduce production </a:t>
            </a:r>
            <a:r>
              <a:rPr lang="en-US" sz="2900" smtClean="0"/>
              <a:t>of basic crops such as cotton, wheat, tobacco, hogs, and corn</a:t>
            </a:r>
          </a:p>
          <a:p>
            <a:r>
              <a:rPr lang="en-US" sz="2900" smtClean="0"/>
              <a:t>Money came from </a:t>
            </a:r>
            <a:r>
              <a:rPr lang="en-US" sz="2900" smtClean="0">
                <a:solidFill>
                  <a:srgbClr val="FFC000"/>
                </a:solidFill>
              </a:rPr>
              <a:t>a tax on processors</a:t>
            </a:r>
            <a:r>
              <a:rPr lang="en-US" sz="2900" smtClean="0"/>
              <a:t> such as flour millers and meat packers who </a:t>
            </a:r>
            <a:r>
              <a:rPr lang="en-US" sz="2900" smtClean="0">
                <a:solidFill>
                  <a:srgbClr val="FFC000"/>
                </a:solidFill>
              </a:rPr>
              <a:t>passed the cost on to the consumer</a:t>
            </a:r>
            <a:endParaRPr lang="en-US" sz="2900" u="sng" smtClean="0">
              <a:solidFill>
                <a:srgbClr val="FFC000"/>
              </a:solidFill>
            </a:endParaRPr>
          </a:p>
          <a:p>
            <a:endParaRPr lang="en-US" sz="2900" smtClean="0"/>
          </a:p>
        </p:txBody>
      </p:sp>
      <p:pic>
        <p:nvPicPr>
          <p:cNvPr id="18436" name="Picture 5" descr="water11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30725" y="1303338"/>
            <a:ext cx="4432300" cy="358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12738"/>
            <a:ext cx="9144000" cy="1143000"/>
          </a:xfrm>
        </p:spPr>
        <p:txBody>
          <a:bodyPr/>
          <a:lstStyle/>
          <a:p>
            <a:r>
              <a:rPr lang="en-US" sz="4000" smtClean="0"/>
              <a:t>Federal Emergency Relief Admin (FERA)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492250"/>
            <a:ext cx="4114800" cy="4114800"/>
          </a:xfrm>
        </p:spPr>
        <p:txBody>
          <a:bodyPr/>
          <a:lstStyle/>
          <a:p>
            <a:r>
              <a:rPr lang="en-US" smtClean="0">
                <a:solidFill>
                  <a:srgbClr val="FFC000"/>
                </a:solidFill>
              </a:rPr>
              <a:t>Purpose:</a:t>
            </a:r>
            <a:r>
              <a:rPr lang="en-US" smtClean="0"/>
              <a:t> relief  </a:t>
            </a:r>
          </a:p>
          <a:p>
            <a:r>
              <a:rPr lang="en-US" smtClean="0"/>
              <a:t>Gave money to states and municipalities so they could distribute </a:t>
            </a:r>
            <a:r>
              <a:rPr lang="en-US" smtClean="0">
                <a:solidFill>
                  <a:srgbClr val="FFC000"/>
                </a:solidFill>
              </a:rPr>
              <a:t>money, clothing, and food to the unemployed</a:t>
            </a:r>
            <a:endParaRPr lang="en-US" u="sng" smtClean="0">
              <a:solidFill>
                <a:srgbClr val="FFC000"/>
              </a:solidFill>
            </a:endParaRPr>
          </a:p>
        </p:txBody>
      </p:sp>
      <p:pic>
        <p:nvPicPr>
          <p:cNvPr id="19460" name="Picture 5" descr="clothingdistribution"/>
          <p:cNvPicPr>
            <a:picLocks noChangeAspect="1" noChangeArrowheads="1"/>
          </p:cNvPicPr>
          <p:nvPr/>
        </p:nvPicPr>
        <p:blipFill>
          <a:blip r:embed="rId2" cstate="print"/>
          <a:srcRect b="13623"/>
          <a:stretch>
            <a:fillRect/>
          </a:stretch>
        </p:blipFill>
        <p:spPr bwMode="auto">
          <a:xfrm>
            <a:off x="4383088" y="1622425"/>
            <a:ext cx="4535487" cy="346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mtClean="0"/>
              <a:t>Civilian Conservation Corp (CCC)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95400"/>
            <a:ext cx="3771900" cy="46101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mtClean="0">
                <a:solidFill>
                  <a:srgbClr val="FFC000"/>
                </a:solidFill>
              </a:rPr>
              <a:t>Purpose: </a:t>
            </a:r>
            <a:r>
              <a:rPr lang="en-US" smtClean="0"/>
              <a:t>relief </a:t>
            </a:r>
          </a:p>
          <a:p>
            <a:pPr>
              <a:lnSpc>
                <a:spcPct val="90000"/>
              </a:lnSpc>
            </a:pPr>
            <a:r>
              <a:rPr lang="en-US" smtClean="0"/>
              <a:t>Gave </a:t>
            </a:r>
            <a:r>
              <a:rPr lang="en-US" smtClean="0">
                <a:solidFill>
                  <a:srgbClr val="FFC000"/>
                </a:solidFill>
              </a:rPr>
              <a:t>outdoor work to unemployed men </a:t>
            </a:r>
            <a:r>
              <a:rPr lang="en-US" smtClean="0"/>
              <a:t>between the ages of 17 and 29</a:t>
            </a:r>
          </a:p>
          <a:p>
            <a:pPr>
              <a:lnSpc>
                <a:spcPct val="90000"/>
              </a:lnSpc>
            </a:pPr>
            <a:r>
              <a:rPr lang="en-US" smtClean="0"/>
              <a:t>They received $30 per month, but $22 went back to the family</a:t>
            </a:r>
          </a:p>
          <a:p>
            <a:pPr>
              <a:lnSpc>
                <a:spcPct val="90000"/>
              </a:lnSpc>
            </a:pPr>
            <a:endParaRPr lang="en-US" smtClean="0"/>
          </a:p>
          <a:p>
            <a:pPr>
              <a:lnSpc>
                <a:spcPct val="90000"/>
              </a:lnSpc>
            </a:pPr>
            <a:endParaRPr lang="en-US" smtClean="0"/>
          </a:p>
        </p:txBody>
      </p:sp>
      <p:pic>
        <p:nvPicPr>
          <p:cNvPr id="20484" name="Picture 6" descr="yellowocc_2"/>
          <p:cNvPicPr>
            <a:picLocks noChangeAspect="1" noChangeArrowheads="1"/>
          </p:cNvPicPr>
          <p:nvPr/>
        </p:nvPicPr>
        <p:blipFill>
          <a:blip r:embed="rId2" cstate="print"/>
          <a:srcRect t="687"/>
          <a:stretch>
            <a:fillRect/>
          </a:stretch>
        </p:blipFill>
        <p:spPr bwMode="auto">
          <a:xfrm>
            <a:off x="4672013" y="1149350"/>
            <a:ext cx="3986212" cy="550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685800" y="506413"/>
            <a:ext cx="7772400" cy="690562"/>
          </a:xfrm>
        </p:spPr>
        <p:txBody>
          <a:bodyPr/>
          <a:lstStyle/>
          <a:p>
            <a:r>
              <a:rPr lang="en-US" smtClean="0"/>
              <a:t>Second New Deal (1934-1941)</a:t>
            </a:r>
            <a:br>
              <a:rPr lang="en-US" smtClean="0"/>
            </a:br>
            <a:endParaRPr lang="en-US" smtClean="0"/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206375" y="1144588"/>
            <a:ext cx="4997450" cy="4114800"/>
          </a:xfrm>
        </p:spPr>
        <p:txBody>
          <a:bodyPr/>
          <a:lstStyle/>
          <a:p>
            <a:r>
              <a:rPr lang="en-US" sz="2800" smtClean="0">
                <a:solidFill>
                  <a:srgbClr val="FFC000"/>
                </a:solidFill>
              </a:rPr>
              <a:t>Emphasis:</a:t>
            </a:r>
            <a:r>
              <a:rPr lang="en-US" sz="2800" smtClean="0"/>
              <a:t> reform</a:t>
            </a:r>
          </a:p>
          <a:p>
            <a:r>
              <a:rPr lang="en-US" sz="2800" smtClean="0">
                <a:solidFill>
                  <a:srgbClr val="FFC000"/>
                </a:solidFill>
              </a:rPr>
              <a:t>Political Position: </a:t>
            </a:r>
            <a:r>
              <a:rPr lang="en-US" sz="2800" smtClean="0"/>
              <a:t>liberal</a:t>
            </a:r>
          </a:p>
          <a:p>
            <a:r>
              <a:rPr lang="en-US" sz="2800" smtClean="0">
                <a:solidFill>
                  <a:srgbClr val="FFC000"/>
                </a:solidFill>
              </a:rPr>
              <a:t>Primary aim</a:t>
            </a:r>
            <a:r>
              <a:rPr lang="en-US" sz="2800" smtClean="0"/>
              <a:t>: permanent reform </a:t>
            </a:r>
          </a:p>
          <a:p>
            <a:r>
              <a:rPr lang="en-US" sz="2800" smtClean="0">
                <a:solidFill>
                  <a:srgbClr val="FFC000"/>
                </a:solidFill>
              </a:rPr>
              <a:t>Philosophy: </a:t>
            </a:r>
            <a:r>
              <a:rPr lang="en-US" sz="2800" smtClean="0"/>
              <a:t>international economic cooperation and economic abundance</a:t>
            </a:r>
          </a:p>
          <a:p>
            <a:r>
              <a:rPr lang="en-US" sz="2800" smtClean="0">
                <a:solidFill>
                  <a:srgbClr val="FFC000"/>
                </a:solidFill>
              </a:rPr>
              <a:t>Objectives</a:t>
            </a:r>
            <a:r>
              <a:rPr lang="en-US" sz="2800" smtClean="0"/>
              <a:t>: increased purchasing power and social security for public</a:t>
            </a:r>
          </a:p>
          <a:p>
            <a:r>
              <a:rPr lang="en-US" sz="2800" smtClean="0">
                <a:solidFill>
                  <a:srgbClr val="FFC000"/>
                </a:solidFill>
              </a:rPr>
              <a:t>Beneficiaries</a:t>
            </a:r>
            <a:r>
              <a:rPr lang="en-US" sz="2800" smtClean="0"/>
              <a:t>: small farmers and labor</a:t>
            </a:r>
          </a:p>
          <a:p>
            <a:endParaRPr lang="en-US" sz="2800" smtClean="0"/>
          </a:p>
        </p:txBody>
      </p:sp>
      <p:pic>
        <p:nvPicPr>
          <p:cNvPr id="21508" name="Picture 4" descr="http://riverdaughter.files.wordpress.com/2009/02/socialsecurityactfd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60900" y="1287463"/>
            <a:ext cx="4287838" cy="343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711200" y="249238"/>
            <a:ext cx="7772400" cy="1143000"/>
          </a:xfrm>
        </p:spPr>
        <p:txBody>
          <a:bodyPr/>
          <a:lstStyle/>
          <a:p>
            <a:r>
              <a:rPr lang="en-US" smtClean="0"/>
              <a:t>Social Security Act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660400" y="1389063"/>
            <a:ext cx="4168775" cy="4114800"/>
          </a:xfrm>
        </p:spPr>
        <p:txBody>
          <a:bodyPr/>
          <a:lstStyle/>
          <a:p>
            <a:r>
              <a:rPr lang="en-US" smtClean="0">
                <a:solidFill>
                  <a:srgbClr val="FFC000"/>
                </a:solidFill>
              </a:rPr>
              <a:t>Purpose: </a:t>
            </a:r>
            <a:r>
              <a:rPr lang="en-US" smtClean="0"/>
              <a:t>reform</a:t>
            </a:r>
          </a:p>
          <a:p>
            <a:r>
              <a:rPr lang="en-US" smtClean="0"/>
              <a:t>Gave money to states for aid to dependent children, established unemployment insurance through payroll deduction, set up old-age pensions for retirees.</a:t>
            </a:r>
          </a:p>
          <a:p>
            <a:endParaRPr lang="en-US" smtClean="0"/>
          </a:p>
        </p:txBody>
      </p:sp>
      <p:pic>
        <p:nvPicPr>
          <p:cNvPr id="22532" name="Picture 2" descr="http://www.ssa.gov/history/pics/idamay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1555750"/>
            <a:ext cx="4418013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685800" y="300038"/>
            <a:ext cx="7772400" cy="1143000"/>
          </a:xfrm>
        </p:spPr>
        <p:txBody>
          <a:bodyPr/>
          <a:lstStyle/>
          <a:p>
            <a:r>
              <a:rPr lang="en-US" smtClean="0"/>
              <a:t>National Labor Relations Act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260350" y="1439863"/>
            <a:ext cx="3873500" cy="4510087"/>
          </a:xfrm>
        </p:spPr>
        <p:txBody>
          <a:bodyPr/>
          <a:lstStyle/>
          <a:p>
            <a:r>
              <a:rPr lang="en-US" smtClean="0">
                <a:solidFill>
                  <a:srgbClr val="FFC000"/>
                </a:solidFill>
              </a:rPr>
              <a:t>Purpose: </a:t>
            </a:r>
            <a:r>
              <a:rPr lang="en-US" smtClean="0"/>
              <a:t>reform</a:t>
            </a:r>
          </a:p>
          <a:p>
            <a:r>
              <a:rPr lang="en-US" smtClean="0"/>
              <a:t>Put restraints on employers and set up a </a:t>
            </a:r>
            <a:r>
              <a:rPr lang="en-US" smtClean="0">
                <a:solidFill>
                  <a:srgbClr val="FFC000"/>
                </a:solidFill>
              </a:rPr>
              <a:t>National Labor Relations Board </a:t>
            </a:r>
            <a:r>
              <a:rPr lang="en-US" smtClean="0"/>
              <a:t>to protect the rights of organized labor </a:t>
            </a:r>
            <a:r>
              <a:rPr lang="en-US" smtClean="0">
                <a:solidFill>
                  <a:srgbClr val="FFC000"/>
                </a:solidFill>
              </a:rPr>
              <a:t>to bargain collectively </a:t>
            </a:r>
            <a:r>
              <a:rPr lang="en-US" smtClean="0"/>
              <a:t>with employers.</a:t>
            </a:r>
          </a:p>
        </p:txBody>
      </p:sp>
      <p:pic>
        <p:nvPicPr>
          <p:cNvPr id="23556" name="Picture 2" descr="http://cache.gettyimages.com/xc/3109224.jpg?v=1&amp;c=ViewImages&amp;k=2&amp;d=45BAE66225B176A18015C034720A6662A55A1E4F32AD3138"/>
          <p:cNvPicPr>
            <a:picLocks noChangeAspect="1" noChangeArrowheads="1"/>
          </p:cNvPicPr>
          <p:nvPr/>
        </p:nvPicPr>
        <p:blipFill>
          <a:blip r:embed="rId2" cstate="print"/>
          <a:srcRect b="11275"/>
          <a:stretch>
            <a:fillRect/>
          </a:stretch>
        </p:blipFill>
        <p:spPr bwMode="auto">
          <a:xfrm>
            <a:off x="4187825" y="1674813"/>
            <a:ext cx="4802188" cy="333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153988" y="609600"/>
            <a:ext cx="8990012" cy="1143000"/>
          </a:xfrm>
        </p:spPr>
        <p:txBody>
          <a:bodyPr/>
          <a:lstStyle/>
          <a:p>
            <a:r>
              <a:rPr lang="en-US" smtClean="0"/>
              <a:t>Second Agricultural Adjustment Act 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300038" y="1787525"/>
            <a:ext cx="3783012" cy="4114800"/>
          </a:xfrm>
        </p:spPr>
        <p:txBody>
          <a:bodyPr/>
          <a:lstStyle/>
          <a:p>
            <a:r>
              <a:rPr lang="en-US" smtClean="0"/>
              <a:t>Purpose: recovery for agriculture</a:t>
            </a:r>
          </a:p>
          <a:p>
            <a:r>
              <a:rPr lang="en-US" smtClean="0"/>
              <a:t>Paid farmers for conservation practices, but only if they </a:t>
            </a:r>
            <a:r>
              <a:rPr lang="en-US" smtClean="0">
                <a:solidFill>
                  <a:srgbClr val="FFC000"/>
                </a:solidFill>
              </a:rPr>
              <a:t>restricted production of staple crops.</a:t>
            </a:r>
          </a:p>
          <a:p>
            <a:endParaRPr lang="en-US" smtClean="0"/>
          </a:p>
        </p:txBody>
      </p:sp>
      <p:pic>
        <p:nvPicPr>
          <p:cNvPr id="24580" name="Picture 2" descr="http://stfm.astate.edu/images/75-blythevil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35450" y="1943100"/>
            <a:ext cx="4741863" cy="363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U.S. Housing Authority</a:t>
            </a:r>
          </a:p>
        </p:txBody>
      </p:sp>
      <p:sp>
        <p:nvSpPr>
          <p:cNvPr id="25603" name="Content Placeholder 4"/>
          <p:cNvSpPr>
            <a:spLocks noGrp="1"/>
          </p:cNvSpPr>
          <p:nvPr>
            <p:ph idx="1"/>
          </p:nvPr>
        </p:nvSpPr>
        <p:spPr>
          <a:xfrm>
            <a:off x="428625" y="1878013"/>
            <a:ext cx="4002088" cy="4114800"/>
          </a:xfrm>
        </p:spPr>
        <p:txBody>
          <a:bodyPr/>
          <a:lstStyle/>
          <a:p>
            <a:r>
              <a:rPr lang="en-US" smtClean="0">
                <a:solidFill>
                  <a:srgbClr val="FFC000"/>
                </a:solidFill>
              </a:rPr>
              <a:t>Purpose: </a:t>
            </a:r>
            <a:r>
              <a:rPr lang="en-US" smtClean="0"/>
              <a:t>recovery and reform</a:t>
            </a:r>
          </a:p>
          <a:p>
            <a:r>
              <a:rPr lang="en-US" smtClean="0"/>
              <a:t>Used federal funds to tear down slums and construct </a:t>
            </a:r>
            <a:r>
              <a:rPr lang="en-US" smtClean="0">
                <a:solidFill>
                  <a:srgbClr val="FFC000"/>
                </a:solidFill>
              </a:rPr>
              <a:t>better housing</a:t>
            </a:r>
            <a:r>
              <a:rPr lang="en-US" smtClean="0"/>
              <a:t>.</a:t>
            </a:r>
          </a:p>
          <a:p>
            <a:endParaRPr lang="en-US" smtClean="0"/>
          </a:p>
        </p:txBody>
      </p:sp>
      <p:pic>
        <p:nvPicPr>
          <p:cNvPr id="25604" name="Picture 4" descr="Slum_camden_193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8500" y="2114550"/>
            <a:ext cx="4416425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763588" y="261938"/>
            <a:ext cx="7772400" cy="1143000"/>
          </a:xfrm>
        </p:spPr>
        <p:txBody>
          <a:bodyPr/>
          <a:lstStyle/>
          <a:p>
            <a:r>
              <a:rPr lang="en-US" b="1" smtClean="0"/>
              <a:t>The New Deal on Trial</a:t>
            </a:r>
            <a:endParaRPr lang="en-US" smtClean="0"/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3886200" cy="4114800"/>
          </a:xfrm>
        </p:spPr>
        <p:txBody>
          <a:bodyPr/>
          <a:lstStyle/>
          <a:p>
            <a:r>
              <a:rPr lang="en-US" smtClean="0"/>
              <a:t>By 1935, </a:t>
            </a:r>
            <a:r>
              <a:rPr lang="en-US" smtClean="0">
                <a:solidFill>
                  <a:srgbClr val="FFC000"/>
                </a:solidFill>
              </a:rPr>
              <a:t>political disunity</a:t>
            </a:r>
            <a:r>
              <a:rPr lang="en-US" smtClean="0"/>
              <a:t> was evident. There were critics on the right and the left.</a:t>
            </a:r>
          </a:p>
          <a:p>
            <a:endParaRPr lang="en-US" smtClean="0"/>
          </a:p>
        </p:txBody>
      </p:sp>
      <p:pic>
        <p:nvPicPr>
          <p:cNvPr id="26628" name="Picture 2" descr="Freedom On Tria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5675" y="2032000"/>
            <a:ext cx="3333750" cy="334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203825" y="3670300"/>
            <a:ext cx="1119188" cy="1323975"/>
          </a:xfrm>
          <a:prstGeom prst="rect">
            <a:avLst/>
          </a:prstGeom>
          <a:solidFill>
            <a:schemeClr val="tx1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0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itchFamily="18" charset="0"/>
                <a:cs typeface="Aharoni" pitchFamily="2" charset="-79"/>
              </a:rPr>
              <a:t>NEW DEAL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0" y="-22225"/>
            <a:ext cx="9350375" cy="1143000"/>
          </a:xfrm>
        </p:spPr>
        <p:txBody>
          <a:bodyPr/>
          <a:lstStyle/>
          <a:p>
            <a:r>
              <a:rPr lang="en-US" smtClean="0"/>
              <a:t>Criticisms of Conservative Opponents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296863" y="1095375"/>
            <a:ext cx="8615362" cy="5486400"/>
          </a:xfrm>
        </p:spPr>
        <p:txBody>
          <a:bodyPr/>
          <a:lstStyle/>
          <a:p>
            <a:r>
              <a:rPr lang="en-US" sz="2800" smtClean="0"/>
              <a:t>Conservative opponents said the New Deal </a:t>
            </a:r>
            <a:r>
              <a:rPr lang="en-US" sz="2800" smtClean="0">
                <a:solidFill>
                  <a:srgbClr val="FFC000"/>
                </a:solidFill>
              </a:rPr>
              <a:t>went too far</a:t>
            </a:r>
            <a:r>
              <a:rPr lang="en-US" sz="2800" smtClean="0"/>
              <a:t>:</a:t>
            </a:r>
          </a:p>
          <a:p>
            <a:pPr lvl="1"/>
            <a:r>
              <a:rPr lang="en-US" smtClean="0"/>
              <a:t>It was </a:t>
            </a:r>
            <a:r>
              <a:rPr lang="en-US" smtClean="0">
                <a:solidFill>
                  <a:srgbClr val="FFC000"/>
                </a:solidFill>
              </a:rPr>
              <a:t>socialism </a:t>
            </a:r>
            <a:r>
              <a:rPr lang="en-US" smtClean="0"/>
              <a:t>(killed individualism)</a:t>
            </a:r>
          </a:p>
          <a:p>
            <a:pPr lvl="1"/>
            <a:r>
              <a:rPr lang="en-US" smtClean="0"/>
              <a:t>It added to the </a:t>
            </a:r>
            <a:r>
              <a:rPr lang="en-US" smtClean="0">
                <a:solidFill>
                  <a:srgbClr val="FFC000"/>
                </a:solidFill>
              </a:rPr>
              <a:t>national debt </a:t>
            </a:r>
            <a:r>
              <a:rPr lang="en-US" smtClean="0"/>
              <a:t>($35 billion)</a:t>
            </a:r>
          </a:p>
          <a:p>
            <a:pPr lvl="1"/>
            <a:r>
              <a:rPr lang="en-US" smtClean="0"/>
              <a:t>It wasted money on relief and </a:t>
            </a:r>
            <a:r>
              <a:rPr lang="en-US" smtClean="0">
                <a:solidFill>
                  <a:srgbClr val="FFC000"/>
                </a:solidFill>
              </a:rPr>
              <a:t>encouraged idleness</a:t>
            </a:r>
          </a:p>
          <a:p>
            <a:pPr lvl="1"/>
            <a:r>
              <a:rPr lang="en-US" smtClean="0"/>
              <a:t>It </a:t>
            </a:r>
            <a:r>
              <a:rPr lang="en-US" smtClean="0">
                <a:solidFill>
                  <a:srgbClr val="FFC000"/>
                </a:solidFill>
              </a:rPr>
              <a:t>violated the constitution </a:t>
            </a:r>
            <a:r>
              <a:rPr lang="en-US" smtClean="0"/>
              <a:t>&amp; states rights</a:t>
            </a:r>
          </a:p>
          <a:p>
            <a:pPr lvl="1"/>
            <a:r>
              <a:rPr lang="en-US" smtClean="0"/>
              <a:t>It increased the </a:t>
            </a:r>
            <a:r>
              <a:rPr lang="en-US" smtClean="0">
                <a:solidFill>
                  <a:srgbClr val="FFC000"/>
                </a:solidFill>
              </a:rPr>
              <a:t>power of the </a:t>
            </a:r>
            <a:br>
              <a:rPr lang="en-US" smtClean="0">
                <a:solidFill>
                  <a:srgbClr val="FFC000"/>
                </a:solidFill>
              </a:rPr>
            </a:br>
            <a:r>
              <a:rPr lang="en-US" smtClean="0">
                <a:solidFill>
                  <a:srgbClr val="FFC000"/>
                </a:solidFill>
              </a:rPr>
              <a:t>Presidency </a:t>
            </a:r>
            <a:r>
              <a:rPr lang="en-US" smtClean="0"/>
              <a:t>(FDR was reaching </a:t>
            </a:r>
            <a:br>
              <a:rPr lang="en-US" smtClean="0"/>
            </a:br>
            <a:r>
              <a:rPr lang="en-US" smtClean="0"/>
              <a:t>toward dictatorship, Congress a</a:t>
            </a:r>
            <a:br>
              <a:rPr lang="en-US" smtClean="0"/>
            </a:br>
            <a:r>
              <a:rPr lang="en-US" smtClean="0"/>
              <a:t>rubber stamp, independence</a:t>
            </a:r>
            <a:br>
              <a:rPr lang="en-US" smtClean="0"/>
            </a:br>
            <a:r>
              <a:rPr lang="en-US" smtClean="0"/>
              <a:t>of judiciary threatened, </a:t>
            </a:r>
            <a:br>
              <a:rPr lang="en-US" smtClean="0"/>
            </a:br>
            <a:r>
              <a:rPr lang="en-US" smtClean="0"/>
              <a:t>separation of powers shattered)</a:t>
            </a:r>
          </a:p>
        </p:txBody>
      </p:sp>
      <p:pic>
        <p:nvPicPr>
          <p:cNvPr id="27652" name="Picture 4" descr="http://fratres.files.wordpress.com/2008/11/socialism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9650" y="3705225"/>
            <a:ext cx="2525713" cy="303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685800" y="287338"/>
            <a:ext cx="7772400" cy="1143000"/>
          </a:xfrm>
        </p:spPr>
        <p:txBody>
          <a:bodyPr/>
          <a:lstStyle/>
          <a:p>
            <a:r>
              <a:rPr lang="en-US" smtClean="0"/>
              <a:t>Anti-New Deal Organization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>
          <a:xfrm>
            <a:off x="723900" y="1543050"/>
            <a:ext cx="4041775" cy="4114800"/>
          </a:xfrm>
        </p:spPr>
        <p:txBody>
          <a:bodyPr/>
          <a:lstStyle/>
          <a:p>
            <a:pPr marL="342900" lvl="1" indent="-342900"/>
            <a:r>
              <a:rPr lang="en-US" smtClean="0"/>
              <a:t>Conservative opponents to the New Deal had an organization called the </a:t>
            </a:r>
            <a:r>
              <a:rPr lang="en-US" smtClean="0">
                <a:solidFill>
                  <a:srgbClr val="FFC000"/>
                </a:solidFill>
              </a:rPr>
              <a:t>American Liberty League</a:t>
            </a:r>
            <a:r>
              <a:rPr lang="en-US" smtClean="0"/>
              <a:t>. They had money but were small in numbers, so FDR was not worried.</a:t>
            </a:r>
          </a:p>
          <a:p>
            <a:endParaRPr lang="en-US" sz="3600" smtClean="0"/>
          </a:p>
        </p:txBody>
      </p:sp>
      <p:pic>
        <p:nvPicPr>
          <p:cNvPr id="28676" name="Picture 2" descr="http://www.hsd.org/MuseumExhibits/Schoonover_06/Schoonover.gif"/>
          <p:cNvPicPr>
            <a:picLocks noChangeAspect="1" noChangeArrowheads="1"/>
          </p:cNvPicPr>
          <p:nvPr/>
        </p:nvPicPr>
        <p:blipFill>
          <a:blip r:embed="rId2" cstate="print"/>
          <a:srcRect l="5721" t="18419" r="41357" b="22871"/>
          <a:stretch>
            <a:fillRect/>
          </a:stretch>
        </p:blipFill>
        <p:spPr bwMode="auto">
          <a:xfrm>
            <a:off x="5118100" y="1674813"/>
            <a:ext cx="3319463" cy="470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711200" y="223838"/>
            <a:ext cx="7772400" cy="1143000"/>
          </a:xfrm>
        </p:spPr>
        <p:txBody>
          <a:bodyPr/>
          <a:lstStyle/>
          <a:p>
            <a:r>
              <a:rPr lang="en-US" smtClean="0"/>
              <a:t>Criticisms of Radical Opponents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>
          <a:xfrm>
            <a:off x="4703763" y="1646238"/>
            <a:ext cx="4054475" cy="4114800"/>
          </a:xfrm>
        </p:spPr>
        <p:txBody>
          <a:bodyPr/>
          <a:lstStyle/>
          <a:p>
            <a:r>
              <a:rPr lang="en-US" smtClean="0"/>
              <a:t>Radical opponents said the New Deal did not go far enough. They were </a:t>
            </a:r>
            <a:r>
              <a:rPr lang="en-US" smtClean="0">
                <a:solidFill>
                  <a:srgbClr val="FFC000"/>
                </a:solidFill>
              </a:rPr>
              <a:t>demagogues</a:t>
            </a:r>
            <a:r>
              <a:rPr lang="en-US" smtClean="0"/>
              <a:t> (rabble-rousers) and had popular followings, so FDR was concerned.</a:t>
            </a:r>
          </a:p>
          <a:p>
            <a:endParaRPr lang="en-US" smtClean="0"/>
          </a:p>
        </p:txBody>
      </p:sp>
      <p:pic>
        <p:nvPicPr>
          <p:cNvPr id="29700" name="Picture 2" descr="http://www.smh.com.au/ffximage/2008/12/16/webster_narrowweb__300x359,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850" y="1620838"/>
            <a:ext cx="4092575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685800" y="17463"/>
            <a:ext cx="7772400" cy="1143000"/>
          </a:xfrm>
        </p:spPr>
        <p:txBody>
          <a:bodyPr/>
          <a:lstStyle/>
          <a:p>
            <a:r>
              <a:rPr lang="en-US" smtClean="0"/>
              <a:t>Senator Huey Long (LA)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>
          <a:xfrm>
            <a:off x="153988" y="1146175"/>
            <a:ext cx="4830762" cy="4768850"/>
          </a:xfrm>
        </p:spPr>
        <p:txBody>
          <a:bodyPr/>
          <a:lstStyle/>
          <a:p>
            <a:r>
              <a:rPr lang="en-US" smtClean="0"/>
              <a:t>Senator Huey Long said New Deal relief measures were mere crumbs and advocated  a </a:t>
            </a:r>
            <a:r>
              <a:rPr lang="en-US" smtClean="0">
                <a:solidFill>
                  <a:srgbClr val="FFC000"/>
                </a:solidFill>
              </a:rPr>
              <a:t>share the wealth </a:t>
            </a:r>
            <a:r>
              <a:rPr lang="en-US" smtClean="0"/>
              <a:t>plan (i.e., a guaranteed annual income of at least $5,000 for every American, financed by confiscating wealth of people who made over $5 million per year).</a:t>
            </a:r>
          </a:p>
          <a:p>
            <a:endParaRPr lang="en-US" smtClean="0"/>
          </a:p>
        </p:txBody>
      </p:sp>
      <p:pic>
        <p:nvPicPr>
          <p:cNvPr id="30724" name="Picture 2" descr="http://3.bp.blogspot.com/_-Of4sYKZBGI/R_uK_Bud0II/AAAAAAAAAQg/XtnMFqVw4TE/s320/huey_long_02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46663" y="1350963"/>
            <a:ext cx="3943350" cy="502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smtClean="0"/>
              <a:t>Father Charles E. Coughlin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>
          <a:xfrm>
            <a:off x="38100" y="1081088"/>
            <a:ext cx="4972050" cy="5892800"/>
          </a:xfrm>
        </p:spPr>
        <p:txBody>
          <a:bodyPr/>
          <a:lstStyle/>
          <a:p>
            <a:r>
              <a:rPr lang="en-US" sz="2800" smtClean="0"/>
              <a:t>Father Charles Coughlin was</a:t>
            </a:r>
            <a:br>
              <a:rPr lang="en-US" sz="2800" smtClean="0"/>
            </a:br>
            <a:r>
              <a:rPr lang="en-US" sz="2800" smtClean="0"/>
              <a:t> a rabble-rousing radio priest from Detroit. His  broadcasts were called the “Golden Hour of the Little Flower.” He claimed there </a:t>
            </a:r>
            <a:r>
              <a:rPr lang="en-US" sz="2800" smtClean="0">
                <a:solidFill>
                  <a:srgbClr val="FFC000"/>
                </a:solidFill>
              </a:rPr>
              <a:t>was an international bankers conspiracy </a:t>
            </a:r>
            <a:r>
              <a:rPr lang="en-US" sz="2800" smtClean="0"/>
              <a:t>and Jews were responsible. He </a:t>
            </a:r>
            <a:r>
              <a:rPr lang="en-US" sz="2800" smtClean="0">
                <a:solidFill>
                  <a:srgbClr val="FFC000"/>
                </a:solidFill>
              </a:rPr>
              <a:t>advocated nationalization of banking and currency </a:t>
            </a:r>
            <a:r>
              <a:rPr lang="en-US" sz="2800" smtClean="0"/>
              <a:t>and national resources and demanded a </a:t>
            </a:r>
            <a:r>
              <a:rPr lang="en-US" sz="2800" smtClean="0">
                <a:solidFill>
                  <a:srgbClr val="FFC000"/>
                </a:solidFill>
              </a:rPr>
              <a:t>“living wage.”</a:t>
            </a:r>
          </a:p>
        </p:txBody>
      </p:sp>
      <p:pic>
        <p:nvPicPr>
          <p:cNvPr id="31748" name="Picture 4" descr="charles_coughlin_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4438" y="1262063"/>
            <a:ext cx="4011612" cy="5319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685800" y="55563"/>
            <a:ext cx="7772400" cy="1143000"/>
          </a:xfrm>
        </p:spPr>
        <p:txBody>
          <a:bodyPr/>
          <a:lstStyle/>
          <a:p>
            <a:r>
              <a:rPr lang="en-US" smtClean="0"/>
              <a:t>Dr. Francis E. Townsend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>
          <a:xfrm>
            <a:off x="257175" y="1108075"/>
            <a:ext cx="4624388" cy="4846638"/>
          </a:xfrm>
        </p:spPr>
        <p:txBody>
          <a:bodyPr/>
          <a:lstStyle/>
          <a:p>
            <a:r>
              <a:rPr lang="en-US" sz="2800" smtClean="0"/>
              <a:t>Dr. Francis E. Townsend was an elderly physician from CA. He had a plan for the federal government to </a:t>
            </a:r>
            <a:r>
              <a:rPr lang="en-US" sz="2800" smtClean="0">
                <a:solidFill>
                  <a:srgbClr val="FFC000"/>
                </a:solidFill>
              </a:rPr>
              <a:t>pay $200 per month to unemployed people over 60</a:t>
            </a:r>
            <a:r>
              <a:rPr lang="en-US" sz="2800" smtClean="0"/>
              <a:t>. The program would be financed by a </a:t>
            </a:r>
            <a:r>
              <a:rPr lang="en-US" sz="2800" smtClean="0">
                <a:solidFill>
                  <a:srgbClr val="FFC000"/>
                </a:solidFill>
              </a:rPr>
              <a:t>2% national sales tax</a:t>
            </a:r>
            <a:r>
              <a:rPr lang="en-US" sz="2800" smtClean="0"/>
              <a:t> and each pensioner would be required to spend the money in 30 days. This would stimulate the economy.</a:t>
            </a:r>
          </a:p>
          <a:p>
            <a:endParaRPr lang="en-US" sz="2800" smtClean="0"/>
          </a:p>
        </p:txBody>
      </p:sp>
      <p:pic>
        <p:nvPicPr>
          <p:cNvPr id="32772" name="Picture 5" descr="townsend1"/>
          <p:cNvPicPr>
            <a:picLocks noChangeAspect="1" noChangeArrowheads="1"/>
          </p:cNvPicPr>
          <p:nvPr/>
        </p:nvPicPr>
        <p:blipFill>
          <a:blip r:embed="rId2" cstate="print"/>
          <a:srcRect l="7788" t="5579" r="7755" b="12245"/>
          <a:stretch>
            <a:fillRect/>
          </a:stretch>
        </p:blipFill>
        <p:spPr bwMode="auto">
          <a:xfrm>
            <a:off x="4932363" y="1236663"/>
            <a:ext cx="3735387" cy="529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763588" y="0"/>
            <a:ext cx="7772400" cy="1143000"/>
          </a:xfrm>
        </p:spPr>
        <p:txBody>
          <a:bodyPr/>
          <a:lstStyle/>
          <a:p>
            <a:r>
              <a:rPr lang="en-US" b="1" smtClean="0"/>
              <a:t>Moderate Legislation </a:t>
            </a:r>
            <a:endParaRPr lang="en-US" smtClean="0"/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>
          <a:xfrm>
            <a:off x="90488" y="1055688"/>
            <a:ext cx="8912225" cy="5486400"/>
          </a:xfrm>
        </p:spPr>
        <p:txBody>
          <a:bodyPr/>
          <a:lstStyle/>
          <a:p>
            <a:r>
              <a:rPr lang="en-US" sz="2800" smtClean="0"/>
              <a:t>FDR sponsored moderate legislation to silence radical opposition:</a:t>
            </a:r>
          </a:p>
          <a:p>
            <a:pPr lvl="1"/>
            <a:r>
              <a:rPr lang="en-US" smtClean="0">
                <a:solidFill>
                  <a:srgbClr val="FFC000"/>
                </a:solidFill>
              </a:rPr>
              <a:t>Revenue Act of 1935 </a:t>
            </a:r>
            <a:r>
              <a:rPr lang="en-US" smtClean="0"/>
              <a:t>– Response to Huey Long. Increased taxes on large incomes and corporations.</a:t>
            </a:r>
          </a:p>
          <a:p>
            <a:pPr lvl="1"/>
            <a:r>
              <a:rPr lang="en-US" smtClean="0">
                <a:solidFill>
                  <a:srgbClr val="FFC000"/>
                </a:solidFill>
              </a:rPr>
              <a:t>Banking Act of 1935 </a:t>
            </a:r>
            <a:r>
              <a:rPr lang="en-US" smtClean="0"/>
              <a:t>– Response to Coughlin. Extended federal control </a:t>
            </a:r>
            <a:br>
              <a:rPr lang="en-US" smtClean="0"/>
            </a:br>
            <a:r>
              <a:rPr lang="en-US" smtClean="0"/>
              <a:t>over private banking practices.</a:t>
            </a:r>
          </a:p>
          <a:p>
            <a:pPr lvl="1"/>
            <a:r>
              <a:rPr lang="en-US" smtClean="0">
                <a:solidFill>
                  <a:srgbClr val="FFC000"/>
                </a:solidFill>
              </a:rPr>
              <a:t>Social Security Act of 1935</a:t>
            </a:r>
            <a:r>
              <a:rPr lang="en-US" smtClean="0"/>
              <a:t> </a:t>
            </a:r>
            <a:br>
              <a:rPr lang="en-US" smtClean="0"/>
            </a:br>
            <a:r>
              <a:rPr lang="en-US" smtClean="0"/>
              <a:t>Response to Townsend. </a:t>
            </a:r>
            <a:br>
              <a:rPr lang="en-US" smtClean="0"/>
            </a:br>
            <a:r>
              <a:rPr lang="en-US" smtClean="0"/>
              <a:t>Included provisions for </a:t>
            </a:r>
            <a:br>
              <a:rPr lang="en-US" smtClean="0"/>
            </a:br>
            <a:r>
              <a:rPr lang="en-US" smtClean="0"/>
              <a:t>unemployables (dependent children, the disabled, blind), unemployment insurance, and old-age pensions.</a:t>
            </a:r>
          </a:p>
        </p:txBody>
      </p:sp>
      <p:pic>
        <p:nvPicPr>
          <p:cNvPr id="33796" name="Picture 9" descr="59a59c4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19738" y="3536950"/>
            <a:ext cx="3430587" cy="194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660400" y="249238"/>
            <a:ext cx="7772400" cy="755650"/>
          </a:xfrm>
        </p:spPr>
        <p:txBody>
          <a:bodyPr/>
          <a:lstStyle/>
          <a:p>
            <a:r>
              <a:rPr lang="en-US" smtClean="0"/>
              <a:t>The Election of 1936</a:t>
            </a:r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>
          <a:xfrm>
            <a:off x="0" y="1196975"/>
            <a:ext cx="5087938" cy="5410200"/>
          </a:xfrm>
        </p:spPr>
        <p:txBody>
          <a:bodyPr/>
          <a:lstStyle/>
          <a:p>
            <a:r>
              <a:rPr lang="en-US" sz="3000" smtClean="0"/>
              <a:t>The Election of 1936:</a:t>
            </a:r>
          </a:p>
          <a:p>
            <a:pPr lvl="1"/>
            <a:r>
              <a:rPr lang="en-US" sz="3000" smtClean="0"/>
              <a:t>Made the Democratic party the </a:t>
            </a:r>
            <a:r>
              <a:rPr lang="en-US" sz="3000" smtClean="0">
                <a:solidFill>
                  <a:srgbClr val="FFC000"/>
                </a:solidFill>
              </a:rPr>
              <a:t>majority party</a:t>
            </a:r>
          </a:p>
          <a:p>
            <a:pPr lvl="1"/>
            <a:r>
              <a:rPr lang="en-US" sz="3000" smtClean="0"/>
              <a:t>Created a</a:t>
            </a:r>
            <a:r>
              <a:rPr lang="en-US" sz="3000" smtClean="0">
                <a:solidFill>
                  <a:srgbClr val="FFC000"/>
                </a:solidFill>
              </a:rPr>
              <a:t> new Democratic coalition </a:t>
            </a:r>
            <a:r>
              <a:rPr lang="en-US" sz="3000" smtClean="0"/>
              <a:t>composed of both traditional elements and new elements</a:t>
            </a:r>
          </a:p>
          <a:p>
            <a:pPr lvl="1"/>
            <a:r>
              <a:rPr lang="en-US" sz="3000" smtClean="0"/>
              <a:t>Showed that the </a:t>
            </a:r>
            <a:r>
              <a:rPr lang="en-US" sz="3000" smtClean="0">
                <a:solidFill>
                  <a:srgbClr val="FFC000"/>
                </a:solidFill>
              </a:rPr>
              <a:t>American people rejected radical solutions</a:t>
            </a:r>
            <a:r>
              <a:rPr lang="en-US" sz="3000" smtClean="0"/>
              <a:t> to depression</a:t>
            </a:r>
            <a:br>
              <a:rPr lang="en-US" sz="3000" smtClean="0"/>
            </a:br>
            <a:endParaRPr lang="en-US" sz="3000" smtClean="0"/>
          </a:p>
          <a:p>
            <a:endParaRPr lang="en-US" sz="3000" smtClean="0"/>
          </a:p>
        </p:txBody>
      </p:sp>
      <p:pic>
        <p:nvPicPr>
          <p:cNvPr id="34820" name="Picture 2" descr="http://www.authentichistory.com/1930s/fdr/rally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87925" y="1377950"/>
            <a:ext cx="3963988" cy="476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://www.historycentral.com/elections/1936PresElec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79438"/>
            <a:ext cx="9210675" cy="584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34963" y="1055688"/>
          <a:ext cx="8590209" cy="5436715"/>
        </p:xfrm>
        <a:graphic>
          <a:graphicData uri="http://schemas.openxmlformats.org/drawingml/2006/table">
            <a:tbl>
              <a:tblPr/>
              <a:tblGrid>
                <a:gridCol w="2794716"/>
                <a:gridCol w="2021983"/>
                <a:gridCol w="2189408"/>
                <a:gridCol w="1584102"/>
              </a:tblGrid>
              <a:tr h="126867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0" dirty="0">
                          <a:solidFill>
                            <a:srgbClr val="FFC000"/>
                          </a:solidFill>
                          <a:latin typeface="Times New Roman"/>
                        </a:rPr>
                        <a:t>Candidate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0" dirty="0">
                          <a:solidFill>
                            <a:srgbClr val="FFC000"/>
                          </a:solidFill>
                          <a:latin typeface="Times New Roman"/>
                        </a:rPr>
                        <a:t>Party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rgbClr val="FFC000"/>
                          </a:solidFill>
                          <a:latin typeface="Times New Roman"/>
                          <a:ea typeface="Times New Roman"/>
                        </a:rPr>
                        <a:t>% Popular</a:t>
                      </a:r>
                      <a:br>
                        <a:rPr lang="en-US" sz="2800" b="1" dirty="0">
                          <a:solidFill>
                            <a:srgbClr val="FFC000"/>
                          </a:solidFill>
                          <a:latin typeface="Times New Roman"/>
                          <a:ea typeface="Times New Roman"/>
                        </a:rPr>
                      </a:br>
                      <a:r>
                        <a:rPr lang="en-US" sz="2800" b="1" dirty="0">
                          <a:solidFill>
                            <a:srgbClr val="FFC000"/>
                          </a:solidFill>
                          <a:latin typeface="Times New Roman"/>
                          <a:ea typeface="Times New Roman"/>
                        </a:rPr>
                        <a:t>Vote</a:t>
                      </a:r>
                      <a:endParaRPr lang="en-US" sz="2800" dirty="0">
                        <a:solidFill>
                          <a:srgbClr val="FFC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rgbClr val="FFC000"/>
                          </a:solidFill>
                          <a:latin typeface="Times New Roman"/>
                          <a:ea typeface="Times New Roman"/>
                        </a:rPr>
                        <a:t>Electoral Votes</a:t>
                      </a:r>
                      <a:endParaRPr lang="en-US" sz="2800" dirty="0">
                        <a:solidFill>
                          <a:srgbClr val="FFC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</a:tr>
              <a:tr h="82038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latin typeface="Times New Roman"/>
                          <a:ea typeface="Times New Roman"/>
                        </a:rPr>
                        <a:t>FDR</a:t>
                      </a:r>
                      <a:endParaRPr lang="en-US" sz="2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Times New Roman"/>
                          <a:ea typeface="Times New Roman"/>
                        </a:rPr>
                        <a:t>Democratic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Times New Roman"/>
                          <a:ea typeface="Times New Roman"/>
                        </a:rPr>
                        <a:t>60.3%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Times New Roman"/>
                          <a:ea typeface="Times New Roman"/>
                        </a:rPr>
                        <a:t>523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</a:tr>
              <a:tr h="82038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Times New Roman"/>
                          <a:ea typeface="Times New Roman"/>
                        </a:rPr>
                        <a:t>Alfred E. Landon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Times New Roman"/>
                          <a:ea typeface="Times New Roman"/>
                        </a:rPr>
                        <a:t>Republican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Times New Roman"/>
                          <a:ea typeface="Times New Roman"/>
                        </a:rPr>
                        <a:t>36.56%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Times New Roman"/>
                          <a:ea typeface="Times New Roman"/>
                        </a:rPr>
                        <a:t>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</a:tr>
              <a:tr h="82038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Times New Roman"/>
                          <a:ea typeface="Times New Roman"/>
                        </a:rPr>
                        <a:t>William Lemke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Times New Roman"/>
                          <a:ea typeface="Times New Roman"/>
                        </a:rPr>
                        <a:t>Radical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Times New Roman"/>
                          <a:ea typeface="Times New Roman"/>
                        </a:rPr>
                        <a:t>1.93%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</a:tr>
              <a:tr h="82192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Times New Roman"/>
                          <a:ea typeface="Times New Roman"/>
                        </a:rPr>
                        <a:t>Norman Thomas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Times New Roman"/>
                          <a:ea typeface="Times New Roman"/>
                        </a:rPr>
                        <a:t>Socialist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Times New Roman"/>
                          <a:ea typeface="Times New Roman"/>
                        </a:rPr>
                        <a:t>0.41% </a:t>
                      </a:r>
                      <a:r>
                        <a:rPr lang="en-US" sz="2800" dirty="0" smtClean="0">
                          <a:latin typeface="Times New Roman"/>
                          <a:ea typeface="Times New Roman"/>
                        </a:rPr>
                        <a:t/>
                      </a:r>
                      <a:br>
                        <a:rPr lang="en-US" sz="2800" dirty="0" smtClean="0">
                          <a:latin typeface="Times New Roman"/>
                          <a:ea typeface="Times New Roman"/>
                        </a:rPr>
                      </a:br>
                      <a:r>
                        <a:rPr lang="en-US" sz="2800" dirty="0" smtClean="0">
                          <a:latin typeface="Times New Roman"/>
                          <a:ea typeface="Times New Roman"/>
                        </a:rPr>
                        <a:t>(</a:t>
                      </a:r>
                      <a:r>
                        <a:rPr lang="en-US" sz="2800" dirty="0">
                          <a:latin typeface="Times New Roman"/>
                          <a:ea typeface="Times New Roman"/>
                        </a:rPr>
                        <a:t>2.21 in 1932)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</a:tr>
              <a:tr h="82192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Times New Roman"/>
                          <a:ea typeface="Times New Roman"/>
                        </a:rPr>
                        <a:t>Earl Browder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Times New Roman"/>
                          <a:ea typeface="Times New Roman"/>
                        </a:rPr>
                        <a:t>Communist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Times New Roman"/>
                          <a:ea typeface="Times New Roman"/>
                        </a:rPr>
                        <a:t>0.17 (0.25 in 1932)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sp>
        <p:nvSpPr>
          <p:cNvPr id="36903" name="Title 5"/>
          <p:cNvSpPr>
            <a:spLocks noGrp="1"/>
          </p:cNvSpPr>
          <p:nvPr>
            <p:ph type="title"/>
          </p:nvPr>
        </p:nvSpPr>
        <p:spPr>
          <a:xfrm>
            <a:off x="723900" y="0"/>
            <a:ext cx="7772400" cy="1143000"/>
          </a:xfrm>
        </p:spPr>
        <p:txBody>
          <a:bodyPr/>
          <a:lstStyle/>
          <a:p>
            <a:r>
              <a:rPr lang="en-US" smtClean="0"/>
              <a:t>The Election of 1936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647700" y="-90488"/>
            <a:ext cx="7772400" cy="1143001"/>
          </a:xfrm>
        </p:spPr>
        <p:txBody>
          <a:bodyPr/>
          <a:lstStyle/>
          <a:p>
            <a:r>
              <a:rPr lang="en-US" smtClean="0"/>
              <a:t>The Roosevelt Coalition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0" y="889000"/>
            <a:ext cx="5138738" cy="5026025"/>
          </a:xfrm>
        </p:spPr>
        <p:txBody>
          <a:bodyPr/>
          <a:lstStyle/>
          <a:p>
            <a:r>
              <a:rPr lang="en-US" smtClean="0"/>
              <a:t>While Republicans were still relying on their traditional base of political support (big business, big farmers, and conservatives), Democrats broadened their constituency by appealing to </a:t>
            </a:r>
            <a:r>
              <a:rPr lang="en-US" smtClean="0">
                <a:solidFill>
                  <a:srgbClr val="FFC000"/>
                </a:solidFill>
              </a:rPr>
              <a:t>small farmers </a:t>
            </a:r>
            <a:r>
              <a:rPr lang="en-US" smtClean="0"/>
              <a:t>in the Midwest</a:t>
            </a:r>
            <a:r>
              <a:rPr lang="en-US" smtClean="0">
                <a:solidFill>
                  <a:srgbClr val="FFC000"/>
                </a:solidFill>
              </a:rPr>
              <a:t>, urban political bosses, ethnic blue collar workers, Jews, intellectuals, and African Americans</a:t>
            </a:r>
            <a:r>
              <a:rPr lang="en-US" smtClean="0"/>
              <a:t>. </a:t>
            </a:r>
          </a:p>
        </p:txBody>
      </p:sp>
      <p:pic>
        <p:nvPicPr>
          <p:cNvPr id="37892" name="Picture 11" descr="04443sm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45100" y="1109663"/>
            <a:ext cx="3654425" cy="513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58875"/>
          </a:xfrm>
        </p:spPr>
        <p:txBody>
          <a:bodyPr/>
          <a:lstStyle/>
          <a:p>
            <a:r>
              <a:rPr lang="en-US" sz="4000" smtClean="0"/>
              <a:t>Protection of New Deal Accomplishments</a:t>
            </a: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>
          <a:xfrm>
            <a:off x="12700" y="1017588"/>
            <a:ext cx="5783263" cy="5078412"/>
          </a:xfrm>
        </p:spPr>
        <p:txBody>
          <a:bodyPr/>
          <a:lstStyle/>
          <a:p>
            <a:r>
              <a:rPr lang="en-US" sz="2800" smtClean="0"/>
              <a:t>Steps FDR took to protect New Deal accomplishments (both failed):</a:t>
            </a:r>
          </a:p>
          <a:p>
            <a:pPr lvl="1"/>
            <a:r>
              <a:rPr lang="en-US" smtClean="0">
                <a:solidFill>
                  <a:srgbClr val="FFC000"/>
                </a:solidFill>
              </a:rPr>
              <a:t>Court-Packing Plan </a:t>
            </a:r>
            <a:r>
              <a:rPr lang="en-US" smtClean="0"/>
              <a:t>(proposed increasing Supreme Court from 9 to 15 members, caused in revolt in Dem. Party)</a:t>
            </a:r>
          </a:p>
          <a:p>
            <a:pPr lvl="1"/>
            <a:r>
              <a:rPr lang="en-US" smtClean="0">
                <a:solidFill>
                  <a:srgbClr val="FFC000"/>
                </a:solidFill>
              </a:rPr>
              <a:t>Purge of the Democratic Party </a:t>
            </a:r>
            <a:r>
              <a:rPr lang="en-US" smtClean="0"/>
              <a:t>in the Election of 1938 (came out strongly in favor of liberal Dem. Candidates,  evidence that he interfered in a state campaign, Republicans gained strength in both houses of Congress)</a:t>
            </a:r>
          </a:p>
          <a:p>
            <a:endParaRPr lang="en-US" sz="2800" smtClean="0"/>
          </a:p>
        </p:txBody>
      </p:sp>
      <p:pic>
        <p:nvPicPr>
          <p:cNvPr id="38916" name="Picture 2" descr="http://www.laphamsquarterly.org/photos/court_packing_fd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56275" y="1182688"/>
            <a:ext cx="3387725" cy="472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25400" y="261938"/>
            <a:ext cx="9144000" cy="1143000"/>
          </a:xfrm>
        </p:spPr>
        <p:txBody>
          <a:bodyPr/>
          <a:lstStyle/>
          <a:p>
            <a:r>
              <a:rPr lang="en-US" sz="4300" smtClean="0"/>
              <a:t>Decline of New Deal Reform after 1937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38150" y="1455738"/>
            <a:ext cx="8486775" cy="4975225"/>
          </a:xfrm>
        </p:spPr>
        <p:txBody>
          <a:bodyPr/>
          <a:lstStyle/>
          <a:p>
            <a:r>
              <a:rPr lang="en-US" sz="2800" smtClean="0"/>
              <a:t>Reasons for decline of New Deal reform after 1937:</a:t>
            </a:r>
          </a:p>
          <a:p>
            <a:r>
              <a:rPr lang="en-US" sz="2800" smtClean="0">
                <a:solidFill>
                  <a:srgbClr val="FFC000"/>
                </a:solidFill>
              </a:rPr>
              <a:t>Court-packing plan </a:t>
            </a:r>
            <a:r>
              <a:rPr lang="en-US" sz="2800" smtClean="0"/>
              <a:t>made Congress irritable.</a:t>
            </a:r>
          </a:p>
          <a:p>
            <a:r>
              <a:rPr lang="en-US" sz="2800" smtClean="0">
                <a:solidFill>
                  <a:srgbClr val="FFC000"/>
                </a:solidFill>
              </a:rPr>
              <a:t>Recession of 1937-38 </a:t>
            </a:r>
            <a:r>
              <a:rPr lang="en-US" sz="2800" smtClean="0"/>
              <a:t>weakened confidence in New Deal measures. Republicans gained strength in both houses.</a:t>
            </a:r>
          </a:p>
          <a:p>
            <a:r>
              <a:rPr lang="en-US" sz="2800" smtClean="0">
                <a:solidFill>
                  <a:srgbClr val="FFC000"/>
                </a:solidFill>
              </a:rPr>
              <a:t>Attempted purge of Democratic party </a:t>
            </a:r>
            <a:r>
              <a:rPr lang="en-US" sz="2800" smtClean="0"/>
              <a:t>failed.</a:t>
            </a:r>
          </a:p>
          <a:p>
            <a:r>
              <a:rPr lang="en-US" sz="2800" smtClean="0">
                <a:solidFill>
                  <a:srgbClr val="FFC000"/>
                </a:solidFill>
              </a:rPr>
              <a:t>Conservative Democrats </a:t>
            </a:r>
            <a:r>
              <a:rPr lang="en-US" sz="2800" smtClean="0"/>
              <a:t>were elected to office. Resentful of attempted party purge, they joined ranks with Republicans to block New Deal legislation.</a:t>
            </a:r>
          </a:p>
          <a:p>
            <a:r>
              <a:rPr lang="en-US" sz="2800" smtClean="0"/>
              <a:t>Increasing </a:t>
            </a:r>
            <a:r>
              <a:rPr lang="en-US" sz="2800" smtClean="0">
                <a:solidFill>
                  <a:srgbClr val="FFC000"/>
                </a:solidFill>
              </a:rPr>
              <a:t>focus on foreign affairs.</a:t>
            </a:r>
          </a:p>
          <a:p>
            <a:endParaRPr lang="en-US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3"/>
          <p:cNvSpPr>
            <a:spLocks noGrp="1"/>
          </p:cNvSpPr>
          <p:nvPr>
            <p:ph type="title"/>
          </p:nvPr>
        </p:nvSpPr>
        <p:spPr>
          <a:xfrm>
            <a:off x="696913" y="2346325"/>
            <a:ext cx="7772400" cy="1362075"/>
          </a:xfrm>
        </p:spPr>
        <p:txBody>
          <a:bodyPr/>
          <a:lstStyle/>
          <a:p>
            <a:pPr algn="ctr"/>
            <a:r>
              <a:rPr lang="en-US" sz="5400" cap="none" smtClean="0"/>
              <a:t>The Significance of </a:t>
            </a:r>
            <a:br>
              <a:rPr lang="en-US" sz="5400" cap="none" smtClean="0"/>
            </a:br>
            <a:r>
              <a:rPr lang="en-US" sz="5400" cap="none" smtClean="0"/>
              <a:t>the New Deal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>
          <a:xfrm>
            <a:off x="0" y="257175"/>
            <a:ext cx="9144000" cy="1143000"/>
          </a:xfrm>
        </p:spPr>
        <p:txBody>
          <a:bodyPr/>
          <a:lstStyle/>
          <a:p>
            <a:r>
              <a:rPr lang="en-US" smtClean="0"/>
              <a:t>Physical Rehabilitation of Country</a:t>
            </a:r>
          </a:p>
        </p:txBody>
      </p:sp>
      <p:sp>
        <p:nvSpPr>
          <p:cNvPr id="41987" name="Content Placeholder 2"/>
          <p:cNvSpPr>
            <a:spLocks noGrp="1"/>
          </p:cNvSpPr>
          <p:nvPr>
            <p:ph idx="1"/>
          </p:nvPr>
        </p:nvSpPr>
        <p:spPr>
          <a:xfrm>
            <a:off x="334963" y="1543050"/>
            <a:ext cx="4906962" cy="5411788"/>
          </a:xfrm>
        </p:spPr>
        <p:txBody>
          <a:bodyPr/>
          <a:lstStyle/>
          <a:p>
            <a:r>
              <a:rPr lang="en-US" sz="2800" smtClean="0"/>
              <a:t>Attacked </a:t>
            </a:r>
            <a:r>
              <a:rPr lang="en-US" sz="2800" smtClean="0">
                <a:solidFill>
                  <a:srgbClr val="FFC000"/>
                </a:solidFill>
              </a:rPr>
              <a:t>soil erosion</a:t>
            </a:r>
          </a:p>
          <a:p>
            <a:r>
              <a:rPr lang="en-US" sz="2800" smtClean="0">
                <a:solidFill>
                  <a:srgbClr val="FFC000"/>
                </a:solidFill>
              </a:rPr>
              <a:t>Built dams and planted trees </a:t>
            </a:r>
            <a:r>
              <a:rPr lang="en-US" sz="2800" smtClean="0"/>
              <a:t>to prevent floods</a:t>
            </a:r>
          </a:p>
          <a:p>
            <a:r>
              <a:rPr lang="en-US" sz="2800" smtClean="0">
                <a:solidFill>
                  <a:srgbClr val="FFC000"/>
                </a:solidFill>
              </a:rPr>
              <a:t>Reclaimed the grasslands </a:t>
            </a:r>
            <a:r>
              <a:rPr lang="en-US" sz="2800" smtClean="0"/>
              <a:t>of the Great Plains</a:t>
            </a:r>
          </a:p>
          <a:p>
            <a:r>
              <a:rPr lang="en-US" sz="2800" smtClean="0">
                <a:solidFill>
                  <a:srgbClr val="FFC000"/>
                </a:solidFill>
              </a:rPr>
              <a:t>Developed water power resources</a:t>
            </a:r>
          </a:p>
          <a:p>
            <a:r>
              <a:rPr lang="en-US" sz="2800" smtClean="0"/>
              <a:t>Encouraged </a:t>
            </a:r>
            <a:r>
              <a:rPr lang="en-US" sz="2800" smtClean="0">
                <a:solidFill>
                  <a:srgbClr val="FFC000"/>
                </a:solidFill>
              </a:rPr>
              <a:t>regional reconstruction projects</a:t>
            </a:r>
            <a:r>
              <a:rPr lang="en-US" sz="2800" smtClean="0"/>
              <a:t> like the TVA and Columbia River project</a:t>
            </a:r>
          </a:p>
          <a:p>
            <a:endParaRPr lang="en-US" sz="2800" smtClean="0"/>
          </a:p>
        </p:txBody>
      </p:sp>
      <p:pic>
        <p:nvPicPr>
          <p:cNvPr id="41988" name="Picture 4" descr="http://www.waterencyclopedia.com/images/wsci_01_img006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67325" y="1751013"/>
            <a:ext cx="3670300" cy="293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>
          <a:xfrm>
            <a:off x="736600" y="30163"/>
            <a:ext cx="7772400" cy="1143000"/>
          </a:xfrm>
        </p:spPr>
        <p:txBody>
          <a:bodyPr/>
          <a:lstStyle/>
          <a:p>
            <a:r>
              <a:rPr lang="en-US" smtClean="0"/>
              <a:t>Human Rehabilitation</a:t>
            </a:r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>
          <a:xfrm>
            <a:off x="141288" y="1030288"/>
            <a:ext cx="4932362" cy="5486400"/>
          </a:xfrm>
        </p:spPr>
        <p:txBody>
          <a:bodyPr/>
          <a:lstStyle/>
          <a:p>
            <a:r>
              <a:rPr lang="en-US" smtClean="0"/>
              <a:t>Established the principle that government has responsibility for the </a:t>
            </a:r>
            <a:r>
              <a:rPr lang="en-US" smtClean="0">
                <a:solidFill>
                  <a:srgbClr val="FFC000"/>
                </a:solidFill>
              </a:rPr>
              <a:t>health, welfare, and security</a:t>
            </a:r>
            <a:r>
              <a:rPr lang="en-US" smtClean="0"/>
              <a:t>, as well as the protection and education of its citizens</a:t>
            </a:r>
          </a:p>
          <a:p>
            <a:r>
              <a:rPr lang="en-US" smtClean="0"/>
              <a:t>Embraced </a:t>
            </a:r>
            <a:r>
              <a:rPr lang="en-US" smtClean="0">
                <a:solidFill>
                  <a:srgbClr val="FFC000"/>
                </a:solidFill>
              </a:rPr>
              <a:t>social security, public health, housing</a:t>
            </a:r>
          </a:p>
          <a:p>
            <a:r>
              <a:rPr lang="en-US" smtClean="0"/>
              <a:t>Entered the domain of </a:t>
            </a:r>
            <a:r>
              <a:rPr lang="en-US" smtClean="0">
                <a:solidFill>
                  <a:srgbClr val="FFC000"/>
                </a:solidFill>
              </a:rPr>
              <a:t>agriculture and labor</a:t>
            </a:r>
          </a:p>
        </p:txBody>
      </p:sp>
      <p:pic>
        <p:nvPicPr>
          <p:cNvPr id="43012" name="Picture 2" descr="http://indiana.bilerico.com/2008/12/new_deal_large.jpg"/>
          <p:cNvPicPr>
            <a:picLocks noChangeAspect="1" noChangeArrowheads="1"/>
          </p:cNvPicPr>
          <p:nvPr/>
        </p:nvPicPr>
        <p:blipFill>
          <a:blip r:embed="rId2" cstate="print"/>
          <a:srcRect l="10075"/>
          <a:stretch>
            <a:fillRect/>
          </a:stretch>
        </p:blipFill>
        <p:spPr bwMode="auto">
          <a:xfrm>
            <a:off x="4906963" y="1300163"/>
            <a:ext cx="4030662" cy="448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685800" y="249238"/>
            <a:ext cx="7772400" cy="1143000"/>
          </a:xfrm>
        </p:spPr>
        <p:txBody>
          <a:bodyPr/>
          <a:lstStyle/>
          <a:p>
            <a:r>
              <a:rPr lang="en-US" smtClean="0"/>
              <a:t>Revitalization of Politics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>
          <a:xfrm>
            <a:off x="173038" y="1646238"/>
            <a:ext cx="4505325" cy="4114800"/>
          </a:xfrm>
        </p:spPr>
        <p:txBody>
          <a:bodyPr/>
          <a:lstStyle/>
          <a:p>
            <a:r>
              <a:rPr lang="en-US" smtClean="0"/>
              <a:t>Strengthened </a:t>
            </a:r>
            <a:r>
              <a:rPr lang="en-US" smtClean="0">
                <a:solidFill>
                  <a:srgbClr val="FFC000"/>
                </a:solidFill>
              </a:rPr>
              <a:t>executive branch</a:t>
            </a:r>
          </a:p>
          <a:p>
            <a:r>
              <a:rPr lang="en-US" smtClean="0"/>
              <a:t>Reasserted </a:t>
            </a:r>
            <a:r>
              <a:rPr lang="en-US" smtClean="0">
                <a:solidFill>
                  <a:srgbClr val="FFC000"/>
                </a:solidFill>
              </a:rPr>
              <a:t>presidential leadership</a:t>
            </a:r>
          </a:p>
          <a:p>
            <a:r>
              <a:rPr lang="en-US" smtClean="0">
                <a:solidFill>
                  <a:srgbClr val="FFC000"/>
                </a:solidFill>
              </a:rPr>
              <a:t>Revitalized political party </a:t>
            </a:r>
            <a:r>
              <a:rPr lang="en-US" smtClean="0"/>
              <a:t>as a vehicle for the popular will and as an instrument for effective action.</a:t>
            </a:r>
          </a:p>
          <a:p>
            <a:endParaRPr lang="en-US" smtClean="0"/>
          </a:p>
        </p:txBody>
      </p:sp>
      <p:pic>
        <p:nvPicPr>
          <p:cNvPr id="44036" name="Picture 2" descr="http://1.bp.blogspot.com/_sjmxrHygBno/SSvKCHp75bI/AAAAAAAACC4/oyB4RjIgIXg/s400/FDR+campaigning.gif"/>
          <p:cNvPicPr>
            <a:picLocks noChangeAspect="1" noChangeArrowheads="1"/>
          </p:cNvPicPr>
          <p:nvPr/>
        </p:nvPicPr>
        <p:blipFill>
          <a:blip r:embed="rId2" cstate="print"/>
          <a:srcRect l="4822" t="6615" r="32275" b="10789"/>
          <a:stretch>
            <a:fillRect/>
          </a:stretch>
        </p:blipFill>
        <p:spPr bwMode="auto">
          <a:xfrm>
            <a:off x="4745038" y="1895475"/>
            <a:ext cx="414655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698500" y="196850"/>
            <a:ext cx="7772400" cy="1143000"/>
          </a:xfrm>
        </p:spPr>
        <p:txBody>
          <a:bodyPr/>
          <a:lstStyle/>
          <a:p>
            <a:r>
              <a:rPr lang="en-US" smtClean="0"/>
              <a:t>Extension of Democracy</a:t>
            </a:r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>
          <a:xfrm>
            <a:off x="425450" y="1327150"/>
            <a:ext cx="4287838" cy="4768850"/>
          </a:xfrm>
        </p:spPr>
        <p:txBody>
          <a:bodyPr/>
          <a:lstStyle/>
          <a:p>
            <a:r>
              <a:rPr lang="en-US" smtClean="0">
                <a:solidFill>
                  <a:srgbClr val="FFC000"/>
                </a:solidFill>
              </a:rPr>
              <a:t>Redefined the concept of democracy </a:t>
            </a:r>
            <a:r>
              <a:rPr lang="en-US" smtClean="0"/>
              <a:t>so that it included not only </a:t>
            </a:r>
            <a:r>
              <a:rPr lang="en-US" smtClean="0">
                <a:solidFill>
                  <a:srgbClr val="FFC000"/>
                </a:solidFill>
              </a:rPr>
              <a:t>political rights </a:t>
            </a:r>
            <a:r>
              <a:rPr lang="en-US" smtClean="0"/>
              <a:t>but </a:t>
            </a:r>
            <a:r>
              <a:rPr lang="en-US" smtClean="0">
                <a:solidFill>
                  <a:srgbClr val="FFC000"/>
                </a:solidFill>
              </a:rPr>
              <a:t>economic security </a:t>
            </a:r>
            <a:r>
              <a:rPr lang="en-US" smtClean="0"/>
              <a:t>and </a:t>
            </a:r>
            <a:r>
              <a:rPr lang="en-US" smtClean="0">
                <a:solidFill>
                  <a:srgbClr val="FFC000"/>
                </a:solidFill>
              </a:rPr>
              <a:t>social justice </a:t>
            </a:r>
            <a:r>
              <a:rPr lang="en-US" smtClean="0"/>
              <a:t>as well.</a:t>
            </a:r>
          </a:p>
          <a:p>
            <a:endParaRPr lang="en-US" smtClean="0"/>
          </a:p>
          <a:p>
            <a:endParaRPr lang="en-US" smtClean="0"/>
          </a:p>
        </p:txBody>
      </p:sp>
      <p:pic>
        <p:nvPicPr>
          <p:cNvPr id="45060" name="Picture 5" descr="new_deal_wp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2850" y="1444625"/>
            <a:ext cx="3495675" cy="438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0" y="120650"/>
            <a:ext cx="9144000" cy="1143000"/>
          </a:xfrm>
        </p:spPr>
        <p:txBody>
          <a:bodyPr/>
          <a:lstStyle/>
          <a:p>
            <a:r>
              <a:rPr lang="en-US" smtClean="0"/>
              <a:t>Maintenance of a Democratic System </a:t>
            </a:r>
          </a:p>
        </p:txBody>
      </p:sp>
      <p:sp>
        <p:nvSpPr>
          <p:cNvPr id="46083" name="Content Placeholder 2"/>
          <p:cNvSpPr>
            <a:spLocks noGrp="1"/>
          </p:cNvSpPr>
          <p:nvPr>
            <p:ph idx="1"/>
          </p:nvPr>
        </p:nvSpPr>
        <p:spPr>
          <a:xfrm>
            <a:off x="0" y="1236663"/>
            <a:ext cx="5151438" cy="5461000"/>
          </a:xfrm>
        </p:spPr>
        <p:txBody>
          <a:bodyPr/>
          <a:lstStyle/>
          <a:p>
            <a:r>
              <a:rPr lang="en-US" sz="2400" smtClean="0"/>
              <a:t>The New Deal maintained </a:t>
            </a:r>
            <a:r>
              <a:rPr lang="en-US" sz="2400" smtClean="0">
                <a:solidFill>
                  <a:srgbClr val="FFC000"/>
                </a:solidFill>
              </a:rPr>
              <a:t>a democratic system </a:t>
            </a:r>
            <a:r>
              <a:rPr lang="en-US" sz="2400" smtClean="0"/>
              <a:t>of government and society </a:t>
            </a:r>
            <a:r>
              <a:rPr lang="en-US" sz="2400" smtClean="0">
                <a:solidFill>
                  <a:srgbClr val="FFC000"/>
                </a:solidFill>
              </a:rPr>
              <a:t>in a world threatened by totalitarianism.</a:t>
            </a:r>
          </a:p>
          <a:p>
            <a:pPr lvl="1"/>
            <a:r>
              <a:rPr lang="en-US" sz="2400" smtClean="0">
                <a:solidFill>
                  <a:srgbClr val="FFC000"/>
                </a:solidFill>
              </a:rPr>
              <a:t>Increased size and scope of government </a:t>
            </a:r>
            <a:r>
              <a:rPr lang="en-US" sz="2400" smtClean="0"/>
              <a:t>to meet needs of the depression</a:t>
            </a:r>
          </a:p>
          <a:p>
            <a:pPr lvl="1"/>
            <a:r>
              <a:rPr lang="en-US" sz="2400" smtClean="0">
                <a:solidFill>
                  <a:srgbClr val="FFC000"/>
                </a:solidFill>
              </a:rPr>
              <a:t>Provided the leadership </a:t>
            </a:r>
            <a:r>
              <a:rPr lang="en-US" sz="2400" smtClean="0"/>
              <a:t>that enabled Congress to put through the necessary relief, recovery, and reform measures.</a:t>
            </a:r>
          </a:p>
          <a:p>
            <a:pPr lvl="1"/>
            <a:r>
              <a:rPr lang="en-US" sz="2400" smtClean="0">
                <a:solidFill>
                  <a:srgbClr val="FFC000"/>
                </a:solidFill>
              </a:rPr>
              <a:t>Sponsored moderate legislation </a:t>
            </a:r>
            <a:r>
              <a:rPr lang="en-US" sz="2400" smtClean="0"/>
              <a:t>to neutralize the popularity of radical opponents </a:t>
            </a:r>
          </a:p>
        </p:txBody>
      </p:sp>
      <p:pic>
        <p:nvPicPr>
          <p:cNvPr id="46084" name="Picture 2" descr="http://biglizards.net/Graphics/ForegroundPix/White_Hous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62550" y="1479550"/>
            <a:ext cx="3724275" cy="407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http://blog.heritage.org/wp-content/uploads/2009/01/new-deal-unemployment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3425" y="47625"/>
            <a:ext cx="7843838" cy="681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http://blog.heritage.org/wp-content/uploads/2009/01/ndchar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4888" y="153988"/>
            <a:ext cx="7224712" cy="657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Depression-GDP-output-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33588" y="0"/>
            <a:ext cx="530066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Depression-GDP-output-2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8188" y="0"/>
            <a:ext cx="530066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IBBONS">
  <a:themeElements>
    <a:clrScheme name="RIBBONS 1">
      <a:dk1>
        <a:srgbClr val="220011"/>
      </a:dk1>
      <a:lt1>
        <a:srgbClr val="FFFFCC"/>
      </a:lt1>
      <a:dk2>
        <a:srgbClr val="660033"/>
      </a:dk2>
      <a:lt2>
        <a:srgbClr val="FFCC00"/>
      </a:lt2>
      <a:accent1>
        <a:srgbClr val="CC0099"/>
      </a:accent1>
      <a:accent2>
        <a:srgbClr val="56002B"/>
      </a:accent2>
      <a:accent3>
        <a:srgbClr val="B8AAAD"/>
      </a:accent3>
      <a:accent4>
        <a:srgbClr val="DADAAE"/>
      </a:accent4>
      <a:accent5>
        <a:srgbClr val="E2AACA"/>
      </a:accent5>
      <a:accent6>
        <a:srgbClr val="4D0026"/>
      </a:accent6>
      <a:hlink>
        <a:srgbClr val="9C004E"/>
      </a:hlink>
      <a:folHlink>
        <a:srgbClr val="FF6600"/>
      </a:folHlink>
    </a:clrScheme>
    <a:fontScheme name="RIBBONS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Arial" charset="0"/>
          </a:defRPr>
        </a:defPPr>
      </a:lstStyle>
    </a:lnDef>
  </a:objectDefaults>
  <a:extraClrSchemeLst>
    <a:extraClrScheme>
      <a:clrScheme name="RIBBONS 1">
        <a:dk1>
          <a:srgbClr val="220011"/>
        </a:dk1>
        <a:lt1>
          <a:srgbClr val="FFFFCC"/>
        </a:lt1>
        <a:dk2>
          <a:srgbClr val="660033"/>
        </a:dk2>
        <a:lt2>
          <a:srgbClr val="FFCC00"/>
        </a:lt2>
        <a:accent1>
          <a:srgbClr val="CC0099"/>
        </a:accent1>
        <a:accent2>
          <a:srgbClr val="56002B"/>
        </a:accent2>
        <a:accent3>
          <a:srgbClr val="B8AAAD"/>
        </a:accent3>
        <a:accent4>
          <a:srgbClr val="DADAAE"/>
        </a:accent4>
        <a:accent5>
          <a:srgbClr val="E2AACA"/>
        </a:accent5>
        <a:accent6>
          <a:srgbClr val="4D0026"/>
        </a:accent6>
        <a:hlink>
          <a:srgbClr val="9C004E"/>
        </a:hlink>
        <a:folHlink>
          <a:srgbClr val="FF66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BBONS 2">
        <a:dk1>
          <a:srgbClr val="000F1E"/>
        </a:dk1>
        <a:lt1>
          <a:srgbClr val="FFFFFF"/>
        </a:lt1>
        <a:dk2>
          <a:srgbClr val="003366"/>
        </a:dk2>
        <a:lt2>
          <a:srgbClr val="33CCCC"/>
        </a:lt2>
        <a:accent1>
          <a:srgbClr val="006699"/>
        </a:accent1>
        <a:accent2>
          <a:srgbClr val="003366"/>
        </a:accent2>
        <a:accent3>
          <a:srgbClr val="AAADB8"/>
        </a:accent3>
        <a:accent4>
          <a:srgbClr val="DADADA"/>
        </a:accent4>
        <a:accent5>
          <a:srgbClr val="AAB8CA"/>
        </a:accent5>
        <a:accent6>
          <a:srgbClr val="002D5C"/>
        </a:accent6>
        <a:hlink>
          <a:srgbClr val="0099CC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BBONS 3">
        <a:dk1>
          <a:srgbClr val="002F2E"/>
        </a:dk1>
        <a:lt1>
          <a:srgbClr val="FFFFFF"/>
        </a:lt1>
        <a:dk2>
          <a:srgbClr val="008080"/>
        </a:dk2>
        <a:lt2>
          <a:srgbClr val="66FFCC"/>
        </a:lt2>
        <a:accent1>
          <a:srgbClr val="0099CC"/>
        </a:accent1>
        <a:accent2>
          <a:srgbClr val="005250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4948"/>
        </a:accent6>
        <a:hlink>
          <a:srgbClr val="00CC99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BBONS 4">
        <a:dk1>
          <a:srgbClr val="000022"/>
        </a:dk1>
        <a:lt1>
          <a:srgbClr val="FFFFFF"/>
        </a:lt1>
        <a:dk2>
          <a:srgbClr val="000066"/>
        </a:dk2>
        <a:lt2>
          <a:srgbClr val="FFCC00"/>
        </a:lt2>
        <a:accent1>
          <a:srgbClr val="666699"/>
        </a:accent1>
        <a:accent2>
          <a:srgbClr val="000048"/>
        </a:accent2>
        <a:accent3>
          <a:srgbClr val="AAAAB8"/>
        </a:accent3>
        <a:accent4>
          <a:srgbClr val="DADADA"/>
        </a:accent4>
        <a:accent5>
          <a:srgbClr val="B8B8CA"/>
        </a:accent5>
        <a:accent6>
          <a:srgbClr val="000040"/>
        </a:accent6>
        <a:hlink>
          <a:srgbClr val="9999FF"/>
        </a:hlink>
        <a:folHlink>
          <a:srgbClr val="0000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BBONS 5">
        <a:dk1>
          <a:srgbClr val="663300"/>
        </a:dk1>
        <a:lt1>
          <a:srgbClr val="FFFFFF"/>
        </a:lt1>
        <a:dk2>
          <a:srgbClr val="000000"/>
        </a:dk2>
        <a:lt2>
          <a:srgbClr val="FFFF99"/>
        </a:lt2>
        <a:accent1>
          <a:srgbClr val="FFCC66"/>
        </a:accent1>
        <a:accent2>
          <a:srgbClr val="FFFFCC"/>
        </a:accent2>
        <a:accent3>
          <a:srgbClr val="FFFFFF"/>
        </a:accent3>
        <a:accent4>
          <a:srgbClr val="562A00"/>
        </a:accent4>
        <a:accent5>
          <a:srgbClr val="FFE2B8"/>
        </a:accent5>
        <a:accent6>
          <a:srgbClr val="E7E7B9"/>
        </a:accent6>
        <a:hlink>
          <a:srgbClr val="FFCC00"/>
        </a:hlink>
        <a:folHlink>
          <a:srgbClr val="FF7C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BBONS 6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CBCBCB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D4D4D4"/>
        </a:accent6>
        <a:hlink>
          <a:srgbClr val="4D4D4D"/>
        </a:hlink>
        <a:folHlink>
          <a:srgbClr val="86868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RIBBONS</Template>
  <TotalTime>2027</TotalTime>
  <Words>1135</Words>
  <Application>Microsoft Office PowerPoint</Application>
  <PresentationFormat>On-screen Show (4:3)</PresentationFormat>
  <Paragraphs>124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RIBBONS</vt:lpstr>
      <vt:lpstr>New Deal Review</vt:lpstr>
      <vt:lpstr>National Recovery Act (NRA)</vt:lpstr>
      <vt:lpstr>First Agricultural Adjustment Act (AAA)</vt:lpstr>
      <vt:lpstr>Federal Emergency Relief Admin (FERA)</vt:lpstr>
      <vt:lpstr>Civilian Conservation Corp (CCC)</vt:lpstr>
      <vt:lpstr>Second New Deal (1934-1941) </vt:lpstr>
      <vt:lpstr>Social Security Act</vt:lpstr>
      <vt:lpstr>National Labor Relations Act</vt:lpstr>
      <vt:lpstr>Second Agricultural Adjustment Act </vt:lpstr>
      <vt:lpstr>U.S. Housing Authority</vt:lpstr>
      <vt:lpstr>The New Deal on Trial</vt:lpstr>
      <vt:lpstr>Criticisms of Conservative Opponents</vt:lpstr>
      <vt:lpstr>Anti-New Deal Organization</vt:lpstr>
      <vt:lpstr>Criticisms of Radical Opponents</vt:lpstr>
      <vt:lpstr>Senator Huey Long (LA)</vt:lpstr>
      <vt:lpstr>Father Charles E. Coughlin</vt:lpstr>
      <vt:lpstr>Dr. Francis E. Townsend</vt:lpstr>
      <vt:lpstr>Moderate Legislation </vt:lpstr>
      <vt:lpstr>The Election of 1936</vt:lpstr>
      <vt:lpstr>Slide 20</vt:lpstr>
      <vt:lpstr>The Election of 1936</vt:lpstr>
      <vt:lpstr>The Roosevelt Coalition</vt:lpstr>
      <vt:lpstr>Protection of New Deal Accomplishments</vt:lpstr>
      <vt:lpstr>Decline of New Deal Reform after 1937</vt:lpstr>
      <vt:lpstr>The Significance of  the New Deal</vt:lpstr>
      <vt:lpstr>Physical Rehabilitation of Country</vt:lpstr>
      <vt:lpstr>Human Rehabilitation</vt:lpstr>
      <vt:lpstr>Revitalization of Politics</vt:lpstr>
      <vt:lpstr>Extension of Democracy</vt:lpstr>
      <vt:lpstr>Maintenance of a Democratic System </vt:lpstr>
      <vt:lpstr>Slide 31</vt:lpstr>
      <vt:lpstr>Slide 32</vt:lpstr>
      <vt:lpstr>Slide 33</vt:lpstr>
      <vt:lpstr>Slide 34</vt:lpstr>
    </vt:vector>
  </TitlesOfParts>
  <Company>ESM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Franklin D. Roosevelt and the New Deal</dc:title>
  <dc:creator>Edrene S. McKay</dc:creator>
  <cp:lastModifiedBy>Alex</cp:lastModifiedBy>
  <cp:revision>130</cp:revision>
  <dcterms:created xsi:type="dcterms:W3CDTF">2008-01-10T07:46:24Z</dcterms:created>
  <dcterms:modified xsi:type="dcterms:W3CDTF">2012-04-02T00:52:32Z</dcterms:modified>
</cp:coreProperties>
</file>