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3"/>
  </p:notesMasterIdLst>
  <p:sldIdLst>
    <p:sldId id="256" r:id="rId2"/>
    <p:sldId id="343" r:id="rId3"/>
    <p:sldId id="306" r:id="rId4"/>
    <p:sldId id="344" r:id="rId5"/>
    <p:sldId id="346" r:id="rId6"/>
    <p:sldId id="345" r:id="rId7"/>
    <p:sldId id="348" r:id="rId8"/>
    <p:sldId id="347" r:id="rId9"/>
    <p:sldId id="349" r:id="rId10"/>
    <p:sldId id="350" r:id="rId11"/>
    <p:sldId id="351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87750" autoAdjust="0"/>
  </p:normalViewPr>
  <p:slideViewPr>
    <p:cSldViewPr>
      <p:cViewPr>
        <p:scale>
          <a:sx n="75" d="100"/>
          <a:sy n="75" d="100"/>
        </p:scale>
        <p:origin x="-930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A0A27A3-1DA6-463E-AB12-CE53B6180A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9E35AD-D2F3-427A-B240-59BFDEE4DA77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9C79B6-5388-419A-9FFF-89AD929B8EA2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The Aztec Empire extended over southern and central Mexico in 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mountainous terrain.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Capital city of Teotihuacan later became the modern capital “Mexico City”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B. Aztec Conquering Principles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Conquered people were allowed to govern themselves but were forced to pay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Tribute (taxes) to the Aztec emperor. Aztecs became a very wealthy society.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Enemy soldiers were used for human sacrifices atop the Aztec pyramids. Fear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of this type of punishment reduced the threat of revolt by conquered peoples.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All Aztec boys were educated in schools and were taught to be fierce warriors.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These skilled soldiers easily defeated neighboring tribes of the Aztecs.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Aztec society became more hierarchical as the empire grew and differentiated social classes developed, although the older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organization based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calpulli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never disappeared. Tribute was drawn from subject peoples, but Aztec society confronted barriers that made it difficult to maintain a large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The Aztec Empire extended over southern and central Mexico in 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mountainous terrain.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Capital city of Teotihuacan later became the modern capital “Mexico City”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B. Aztec Conquering Principles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Conquered people were allowed to govern themselves but were forced to pay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Tribute (taxes) to the Aztec emperor. Aztecs became a very wealthy society.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Enemy soldiers were used for human sacrifices atop the Aztec pyramids. Fear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of this type of punishment reduced the threat of revolt by conquered peoples.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All Aztec boys were educated in schools and were taught to be fierce warriors.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These skilled soldiers easily defeated neighboring tribes of the Aztecs.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Aztec society became more hierarchical as the empire grew and differentiated social classes developed, although the older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organization based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calpulli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never disappeared. Tribute was drawn from subject peoples, but Aztec society confronted barriers that made it difficult to maintain a large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The Aztec Empire extended over southern and central Mexico in 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mountainous terrain.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Capital city of Teotihuacan later became the modern capital “Mexico City”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B. Aztec Conquering Principles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Conquered people were allowed to govern themselves but were forced to pay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Tribute (taxes) to the Aztec emperor. Aztecs became a very wealthy society.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Enemy soldiers were used for human sacrifices atop the Aztec pyramids. Fear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of this type of punishment reduced the threat of revolt by conquered peoples.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All Aztec boys were educated in schools and were taught to be fierce warriors.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These skilled soldiers easily defeated neighboring tribes of the Aztecs.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Aztec society became more hierarchical as the empire grew and differentiated social classes developed, although the older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organization based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calpulli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never disappeared. Tribute was drawn from subject peoples, but Aztec society confronted barriers that made it difficult to maintain a large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The Aztec Empire extended over southern and central Mexico in 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mountainous terrain.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Capital city of Teotihuacan later became the modern capital “Mexico City”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B. Aztec Conquering Principles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Conquered people were allowed to govern themselves but were forced to pay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Tribute (taxes) to the Aztec emperor. Aztecs became a very wealthy society.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Enemy soldiers were used for human sacrifices atop the Aztec pyramids. Fear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of this type of punishment reduced the threat of revolt by conquered peoples.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All Aztec boys were educated in schools and were taught to be fierce warriors.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These skilled soldiers easily defeated neighboring tribes of the Aztecs.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Aztec society became more hierarchical as the empire grew and differentiated social classes developed, although the older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organization based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calpulli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never disappeared. Tribute was drawn from subject peoples, but Aztec society confronted barriers that made it difficult to maintain a large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The Aztec Empire extended over southern and central Mexico in 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mountainous terrain.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Capital city of Teotihuacan later became the modern capital “Mexico City”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B. Aztec Conquering Principles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Conquered people were allowed to govern themselves but were forced to pay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Tribute (taxes) to the Aztec emperor. Aztecs became a very wealthy society.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Enemy soldiers were used for human sacrifices atop the Aztec pyramids. Fear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of this type of punishment reduced the threat of revolt by conquered peoples.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All Aztec boys were educated in schools and were taught to be fierce warriors.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These skilled soldiers easily defeated neighboring tribes of the Aztecs.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Aztec society became more hierarchical as the empire grew and differentiated social classes developed, although the older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organization based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calpulli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never disappeared. Tribute was drawn from subject peoples, but Aztec society confronted barriers that made it difficult to maintain a large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The Aztec Empire extended over southern and central Mexico in very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mountainous terrain.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Capital city of Teotihuacan later became the modern capital “Mexico City”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B. Aztec Conquering Principles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1. Conquered people were allowed to govern themselves but were forced to pay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Tribute (taxes) to the Aztec emperor. Aztecs became a very wealthy society.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2. Enemy soldiers were used for human sacrifices atop the Aztec pyramids. Fear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of this type of punishment reduced the threat of revolt by conquered peoples.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3. All Aztec boys were educated in schools and were taught to be fierce warriors.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These skilled soldiers easily defeated neighboring tribes of the Aztecs.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Aztec society became more hierarchical as the empire grew and differentiated social classes developed, although the older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organization based on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calpulli</a:t>
            </a:r>
            <a:r>
              <a:rPr lang="en-US" sz="1200" kern="1200" baseline="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 never disappeared. Tribute was drawn from subject peoples, but Aztec society confronted barriers that made it difficult to maintain a large population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A27A3-1DA6-463E-AB12-CE53B6180AE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7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8824067-2396-4654-8153-B392E0BE13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6CA8A-3958-46A6-8C48-B1ABE47642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967C0E53-675B-406C-A21A-4BA93D0011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4B50F9C1-FF5B-4E05-86B7-633B720121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E442B78-2829-4F43-97BE-96BC023E2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528287-DF5B-4C3D-9C5A-F351D89960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8433893-E1F2-4EAC-BDD3-AF279B1D16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9E79B-ACF0-46BF-8F07-E7DF9167E4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CE86C64C-ED8C-4958-B6C4-1C031D430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A9087-BD61-4387-BB0A-FD8BF523F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1E9524-4220-4D79-8BB3-F24F17CAB9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27A1AE-6486-410D-AE2F-C3428B3576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96C515C-BC15-4DCB-9F05-99757CADD7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48" r:id="rId2"/>
    <p:sldLayoutId id="2147483853" r:id="rId3"/>
    <p:sldLayoutId id="2147483854" r:id="rId4"/>
    <p:sldLayoutId id="2147483855" r:id="rId5"/>
    <p:sldLayoutId id="2147483849" r:id="rId6"/>
    <p:sldLayoutId id="2147483856" r:id="rId7"/>
    <p:sldLayoutId id="2147483850" r:id="rId8"/>
    <p:sldLayoutId id="2147483857" r:id="rId9"/>
    <p:sldLayoutId id="2147483851" r:id="rId10"/>
    <p:sldLayoutId id="2147483858" r:id="rId11"/>
    <p:sldLayoutId id="2147483859" r:id="rId12"/>
  </p:sldLayoutIdLst>
  <p:transition>
    <p:random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BETA\Global%20History%20&amp;%20Geography%20Lessons\MesoAmerica%20-%20Olmec%20-%20Mayan%20-%20Aztec%20-%20Incas%20-%20BETA%202010-11\Apocalypto%20-Part6.wmv" TargetMode="Externa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Tenochtitlan.wmv" TargetMode="Externa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581400"/>
            <a:ext cx="9144000" cy="990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Civilizations of the America’s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0" y="4495800"/>
            <a:ext cx="1600200" cy="685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38400" y="6172200"/>
            <a:ext cx="670560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b="1" dirty="0" smtClean="0">
                <a:solidFill>
                  <a:schemeClr val="bg1"/>
                </a:solidFill>
              </a:rPr>
              <a:t>What caused the fall of the Aztec civilization?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28600"/>
            <a:ext cx="91440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3400" y="533400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Do Now: Aztec </a:t>
            </a:r>
            <a:r>
              <a:rPr lang="en-US" sz="2800" smtClean="0"/>
              <a:t>Worksheet – Question #1 Only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6400"/>
            <a:ext cx="54864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Oval 2"/>
          <p:cNvSpPr/>
          <p:nvPr/>
        </p:nvSpPr>
        <p:spPr>
          <a:xfrm>
            <a:off x="1295400" y="2514600"/>
            <a:ext cx="1676400" cy="10668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04800" y="228600"/>
            <a:ext cx="3429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 Areas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152400"/>
            <a:ext cx="4953000" cy="102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2150" y="1600200"/>
            <a:ext cx="3371850" cy="4495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>
                <a:solidFill>
                  <a:schemeClr val="tx1"/>
                </a:solidFill>
              </a:rPr>
              <a:t>Mayan &amp; Aztec Areas of Influence</a:t>
            </a:r>
          </a:p>
        </p:txBody>
      </p:sp>
      <p:pic>
        <p:nvPicPr>
          <p:cNvPr id="4710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8101013" cy="508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Social /Political / Economic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24000"/>
            <a:ext cx="91440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19800" y="1828800"/>
            <a:ext cx="251460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Social Hierarchy</a:t>
            </a:r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Social /Political / Economic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562600" y="1828800"/>
            <a:ext cx="3008196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/>
              <a:t>Organized for War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71601"/>
            <a:ext cx="474675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524000" y="6488668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/>
              <a:t>Codex Mendoza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743200"/>
            <a:ext cx="2752344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105400" y="6248400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Huitzilopochtli  - God of War &amp; Sun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Social /Political / Economic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5294630" cy="3609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4150" y="2514600"/>
            <a:ext cx="23812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791200" y="1676400"/>
            <a:ext cx="3124200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 smtClean="0"/>
              <a:t>Religion &amp; Architecture 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6553200" y="2514600"/>
            <a:ext cx="1896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Quetzalcoatl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5181600" y="5562600"/>
            <a:ext cx="3962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r>
              <a:rPr lang="en-US" sz="2400" b="1" dirty="0" smtClean="0"/>
              <a:t>Polytheism/Mythology</a:t>
            </a:r>
            <a:endParaRPr lang="en-US" sz="3200" b="1" dirty="0" smtClean="0"/>
          </a:p>
          <a:p>
            <a:pPr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r>
              <a:rPr lang="en-US" sz="2400" b="1" dirty="0" smtClean="0"/>
              <a:t>Human Sacrifice </a:t>
            </a:r>
            <a:endParaRPr lang="en-US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133600" y="56388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Temples</a:t>
            </a:r>
            <a:endParaRPr lang="en-US" sz="3200" b="1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676400"/>
            <a:ext cx="4572000" cy="482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Sun 14"/>
          <p:cNvSpPr/>
          <p:nvPr/>
        </p:nvSpPr>
        <p:spPr>
          <a:xfrm>
            <a:off x="2743200" y="914400"/>
            <a:ext cx="3733800" cy="31242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114800" y="2057400"/>
            <a:ext cx="106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Many Gods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2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76400"/>
            <a:ext cx="5545506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0" y="2286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Social /Political / Economic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9400" y="1676400"/>
            <a:ext cx="16764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Farming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0" y="2590800"/>
            <a:ext cx="320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Made the island in the middle of</a:t>
            </a:r>
          </a:p>
          <a:p>
            <a:r>
              <a:rPr lang="en-US" sz="2800" b="1" dirty="0" smtClean="0"/>
              <a:t>Lake</a:t>
            </a:r>
            <a:r>
              <a:rPr lang="en-US" sz="2800" dirty="0" smtClean="0"/>
              <a:t> </a:t>
            </a:r>
            <a:r>
              <a:rPr lang="en-US" sz="2800" b="1" dirty="0" err="1" smtClean="0"/>
              <a:t>Texcoco</a:t>
            </a:r>
            <a:endParaRPr lang="en-US" sz="2800" b="1" dirty="0" smtClean="0"/>
          </a:p>
          <a:p>
            <a:r>
              <a:rPr lang="en-US" sz="2800" dirty="0" smtClean="0"/>
              <a:t>bigger by using reeds with sand to form islands to make farmland. Called </a:t>
            </a:r>
            <a:r>
              <a:rPr lang="en-US" sz="2800" b="1" dirty="0" err="1" smtClean="0"/>
              <a:t>chinampas</a:t>
            </a:r>
            <a:endParaRPr lang="en-US" sz="2800" b="1" dirty="0" smtClean="0"/>
          </a:p>
          <a:p>
            <a:endParaRPr lang="en-US" sz="28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600200"/>
            <a:ext cx="5715000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24000"/>
            <a:ext cx="5943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04800" y="1676400"/>
            <a:ext cx="54864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solidFill>
                  <a:prstClr val="black"/>
                </a:solidFill>
              </a:rPr>
              <a:t>Eventually became </a:t>
            </a:r>
            <a:r>
              <a:rPr lang="en-US" sz="3200" b="1" dirty="0" smtClean="0">
                <a:solidFill>
                  <a:prstClr val="black"/>
                </a:solidFill>
              </a:rPr>
              <a:t>Mexico City</a:t>
            </a:r>
            <a:endParaRPr lang="en-US" sz="20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1676400"/>
            <a:ext cx="16002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Trade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Social /Political / Economic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914400"/>
            <a:ext cx="7518400" cy="56388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Social /Political / Economic</a:t>
            </a:r>
            <a:endParaRPr lang="en-US" sz="4400" b="1" dirty="0" smtClean="0">
              <a:solidFill>
                <a:srgbClr val="C00000"/>
              </a:solidFill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2" name="Apocalypto -Part6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304800" y="1676400"/>
            <a:ext cx="8534400" cy="49530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4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4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sz="4400" dirty="0" smtClean="0">
                <a:solidFill>
                  <a:prstClr val="black"/>
                </a:solidFill>
              </a:rPr>
              <a:t> – </a:t>
            </a:r>
            <a:r>
              <a:rPr lang="en-US" sz="3600" b="1" dirty="0" smtClean="0">
                <a:solidFill>
                  <a:srgbClr val="C00000"/>
                </a:solidFill>
              </a:rPr>
              <a:t>Decline &amp; Fall</a:t>
            </a:r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752600"/>
            <a:ext cx="3933825" cy="42957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0" y="1600200"/>
            <a:ext cx="4267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200" dirty="0" smtClean="0"/>
              <a:t> </a:t>
            </a:r>
            <a:r>
              <a:rPr lang="en-US" sz="3200" b="1" dirty="0" smtClean="0"/>
              <a:t>Spanish</a:t>
            </a:r>
          </a:p>
          <a:p>
            <a:pPr lvl="1"/>
            <a:r>
              <a:rPr lang="en-US" sz="2800" dirty="0" smtClean="0"/>
              <a:t>Cortes Conquered </a:t>
            </a:r>
            <a:r>
              <a:rPr lang="en-US" sz="2800" dirty="0" err="1" smtClean="0"/>
              <a:t>Moctezuma</a:t>
            </a:r>
            <a:r>
              <a:rPr lang="en-US" sz="2800" dirty="0" smtClean="0"/>
              <a:t> II in 1521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Font typeface="Arial" pitchFamily="34" charset="0"/>
              <a:buChar char="•"/>
            </a:pPr>
            <a:r>
              <a:rPr lang="en-US" sz="3200" b="1" dirty="0" smtClean="0"/>
              <a:t> Disease </a:t>
            </a:r>
            <a:r>
              <a:rPr lang="en-US" sz="3200" dirty="0" smtClean="0"/>
              <a:t>– Small Pox  </a:t>
            </a:r>
          </a:p>
          <a:p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752600"/>
            <a:ext cx="3962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3962400"/>
            <a:ext cx="3276600" cy="253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295400"/>
            <a:ext cx="8686800" cy="51068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457200" y="6150114"/>
            <a:ext cx="8305800" cy="707886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Conversion to Christianity</a:t>
            </a:r>
            <a:endParaRPr lang="en-US" sz="4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nochtitla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85800" y="685800"/>
            <a:ext cx="7819292" cy="44196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71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edian">
    <a:dk1>
      <a:sysClr val="windowText" lastClr="000000"/>
    </a:dk1>
    <a:lt1>
      <a:sysClr val="window" lastClr="FFFFFF"/>
    </a:lt1>
    <a:dk2>
      <a:srgbClr val="775F55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36</TotalTime>
  <Words>1179</Words>
  <Application>Microsoft Office PowerPoint</Application>
  <PresentationFormat>On-screen Show (4:3)</PresentationFormat>
  <Paragraphs>117</Paragraphs>
  <Slides>11</Slides>
  <Notes>11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Median</vt:lpstr>
      <vt:lpstr>Civilizations of the America’s</vt:lpstr>
      <vt:lpstr>Slide 2</vt:lpstr>
      <vt:lpstr>Mayan &amp; Aztec Areas of Influence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ROTC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Alexander Ott</dc:creator>
  <cp:lastModifiedBy> </cp:lastModifiedBy>
  <cp:revision>190</cp:revision>
  <dcterms:created xsi:type="dcterms:W3CDTF">2005-01-14T12:13:27Z</dcterms:created>
  <dcterms:modified xsi:type="dcterms:W3CDTF">2011-02-09T23:18:44Z</dcterms:modified>
</cp:coreProperties>
</file>