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66"/>
    <a:srgbClr val="00FFFF"/>
    <a:srgbClr val="FFCC00"/>
    <a:srgbClr val="FF0066"/>
    <a:srgbClr val="FF66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0BAA4C-4064-07D6-1BA2-19537E62D4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4F27FD-18E0-0A36-C544-7855BB6F24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8CBE1D-9608-5D25-B3B5-7942B2C81C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B68A1-4D31-46AF-968D-F1B194D40E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45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A132BD-E762-48FE-19B5-B24D432BE5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8C2AC9-B327-390C-248E-4B6E07704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92445E-D7C9-8975-0E11-431D7640CE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5428E7-4174-45A7-9D15-5F2CC07DB7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190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9B5B70-8172-1EEB-4AD3-27EFAF4399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E310CD-CAFC-3829-924A-85A41E7323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14F88A-E220-DE4F-5255-8ECAF255C2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5A39D9-AC41-4145-9F6A-503181D4FF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590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73B03C-614E-2169-1472-15884C897B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33F7FD-C030-9755-F04A-A816F5A4A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907BFB-1F29-B28A-F185-7037B361B9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D1A168-375E-4A65-B4A5-73E170FCE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033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E027794-A789-34C0-000A-0EEA82B36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9A92438-57F7-5A14-FBF5-34E6A49DEA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789CD3-3BD0-03B4-7816-8B5746D6E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11EF93-BDDE-4A9E-BBAE-A397A001CC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038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DC1D61F-A1E6-BAA4-F0F7-E711C1C040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CCF84CB-2173-601C-ACB0-423718BA8C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72A362F-1BE7-02F6-DBEA-F5365A0D2E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F50B8B-8067-4176-9819-1F17D4EFD0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95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F9FAEE-17B7-D680-B394-D2332E9E16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D56F2A-02AA-5F8D-5BF8-943347D703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8FECDAE-D114-3F95-2585-81C5B0253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D4628-41BD-4EFE-AFF3-25612D6FDF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07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73624C-29B9-D5C9-1A4C-1A6FF93C7B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028F46-4412-A56F-5F49-DDF6E21564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9CCCC5-5FE3-243B-C58F-F5A7945236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38494-09D4-40BE-9697-280113274F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65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E0480-112B-3C00-9DCA-25D8EBC8FA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78ABA6-E9B5-63FE-E12C-165C136E49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71CE51-09FC-AD85-8227-EAD457A4CA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5C1033-0CC4-451A-8C74-987C9BDA69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16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B92D47-7FF9-5FB9-70DA-E4DDBADE9C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E83284-F976-47A6-BA03-6F0B49F8E2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460913-62FF-1AA6-9B81-5EDB11183B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E1AA42-76F9-4536-BAFB-E4AFB01C82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07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2B5648-E4A8-91B2-8787-78552C9F2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143BAC-F03C-8D12-C7B3-0E5403B753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E78AF7-DF4C-D628-E99E-B770B71FE8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63C368-B5FB-48A1-8C63-A3E31679A8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2279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F55D6E-F25B-7B8B-A525-B2B7C9D597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560344-04B2-B3A1-9016-24AC704775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9FD1C9-4066-735A-5DE5-36C8C5C88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A66201-DC39-4B02-9CE5-67CBFE0272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93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06454BE-9FC5-3C92-8D3A-FA1FEC26CA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39A8C67-B6CB-CBF0-D1C2-EF129EC38A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8DC189C-84EA-F590-9986-0AA4D459567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DAED22F-4AF8-1758-F5C6-3C51A0BF6FB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FA03E5-750D-848D-DB9F-13E6C1E78E8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F9E345-C95C-47BD-88FE-B200CABF987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CEACDE1-3653-1B85-74CD-9ED5A35E60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rgbClr val="FF66FF"/>
                </a:solidFill>
                <a:ea typeface="+mj-ea"/>
                <a:cs typeface="+mj-cs"/>
              </a:rPr>
              <a:t>Adulthood</a:t>
            </a:r>
          </a:p>
        </p:txBody>
      </p:sp>
      <p:pic>
        <p:nvPicPr>
          <p:cNvPr id="14339" name="Picture 4" descr="old_man_walking_hg_clr">
            <a:extLst>
              <a:ext uri="{FF2B5EF4-FFF2-40B4-BE49-F238E27FC236}">
                <a16:creationId xmlns:a16="http://schemas.microsoft.com/office/drawing/2014/main" id="{89376A09-51F9-CA37-4ADB-5A5D0BB7B98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57400"/>
            <a:ext cx="207645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E3F6EC5C-A1D0-2D40-F739-18DC5BCB1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410200"/>
            <a:ext cx="4267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FF66FF"/>
                </a:solidFill>
                <a:latin typeface="Arial" charset="0"/>
                <a:ea typeface="ＭＳ Ｐゴシック" charset="0"/>
              </a:rPr>
              <a:t>Middle Adulthood</a:t>
            </a: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F61660ED-A9E9-8139-CF57-F149E3F90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410200"/>
            <a:ext cx="3657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FF66FF"/>
                </a:solidFill>
                <a:latin typeface="Arial" charset="0"/>
                <a:ea typeface="ＭＳ Ｐゴシック" charset="0"/>
              </a:rPr>
              <a:t>Late Adulthood</a:t>
            </a:r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8FA31A74-329F-DAE1-E985-E1F624522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86200"/>
            <a:ext cx="3657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FF66FF"/>
                </a:solidFill>
                <a:latin typeface="Arial" charset="0"/>
                <a:ea typeface="ＭＳ Ｐゴシック" charset="0"/>
              </a:rPr>
              <a:t>Early Adulthood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4" grpId="0"/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BB18ED6-FDA2-5AFC-E794-024270764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457200" y="-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i="1">
                <a:ea typeface="+mj-ea"/>
                <a:cs typeface="+mj-cs"/>
              </a:rPr>
              <a:t>Physical Changes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75941A8-008B-356B-CCDE-68FC89E5435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52600"/>
            <a:ext cx="3429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b="1">
                <a:ea typeface="+mn-ea"/>
                <a:cs typeface="+mn-cs"/>
              </a:rPr>
              <a:t>All physical abilities essentially peak by our mid twenties (this is why I am the perfect male specimen).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2FEF6E-2215-DB71-DB06-92DE7D9D8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0DADE5-4F0B-C312-B6B3-EB83E6468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F39ECBD-A0C7-AEFE-A933-689463F4B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Physical Milestones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0145A04-E987-1BFE-5519-C06170270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2209800"/>
          </a:xfrm>
        </p:spPr>
        <p:txBody>
          <a:bodyPr/>
          <a:lstStyle/>
          <a:p>
            <a:pPr eaLnBrk="1" hangingPunct="1"/>
            <a:r>
              <a:rPr lang="en-US" altLang="en-US" b="1"/>
              <a:t>Menopause:</a:t>
            </a:r>
            <a:r>
              <a:rPr lang="en-US" altLang="en-US"/>
              <a:t> the natural ending of a woman</a:t>
            </a:r>
            <a:r>
              <a:rPr lang="ja-JP" altLang="en-US"/>
              <a:t>’</a:t>
            </a:r>
            <a:r>
              <a:rPr lang="en-US" altLang="ja-JP"/>
              <a:t>s ability to reproduce.</a:t>
            </a:r>
          </a:p>
          <a:p>
            <a:pPr eaLnBrk="1" hangingPunct="1"/>
            <a:r>
              <a:rPr lang="en-US" altLang="en-US"/>
              <a:t>There are physical symptoms led by a lack of estrogen.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FF53EBF2-BF12-C5A7-CA7E-729C3E4B4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352800"/>
            <a:ext cx="76200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sz="3600">
                <a:latin typeface="Arial" charset="0"/>
                <a:ea typeface="ＭＳ Ｐゴシック" charset="0"/>
              </a:rPr>
              <a:t>What psychological effects can menopause have?</a:t>
            </a:r>
          </a:p>
          <a:p>
            <a:pPr>
              <a:spcBef>
                <a:spcPct val="50000"/>
              </a:spcBef>
              <a:defRPr/>
            </a:pPr>
            <a:endParaRPr lang="en-US" sz="3600">
              <a:latin typeface="Arial" charset="0"/>
              <a:ea typeface="ＭＳ Ｐゴシック" charset="0"/>
            </a:endParaRP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A77074F9-32CD-B0CD-8321-C542620C9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2000"/>
            <a:ext cx="914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latin typeface="Arial" charset="0"/>
                <a:ea typeface="ＭＳ Ｐゴシック" charset="0"/>
              </a:rPr>
              <a:t>Men do not experience anything like menopause.</a:t>
            </a: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7FBC2736-033B-32A5-E566-7C5EE4524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43600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latin typeface="Arial" charset="0"/>
                <a:ea typeface="ＭＳ Ｐゴシック" charset="0"/>
              </a:rPr>
              <a:t>We can pretty much produce sperm forever.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  <p:bldP spid="41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3AA3227-7593-2B7F-A7B6-9BB5E55BB0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Life Expectancy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E4AB919-534B-3BFF-8F12-CE136B441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>
                <a:ea typeface="+mn-ea"/>
                <a:cs typeface="+mn-cs"/>
              </a:rPr>
              <a:t>Life Expectancy keeps increasing- now about 75.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B87CDFA3-42DB-77ED-8920-0B6A5D903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24200"/>
            <a:ext cx="86868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3600" dirty="0">
                <a:latin typeface="Arial" charset="0"/>
                <a:ea typeface="ＭＳ Ｐゴシック" charset="0"/>
              </a:rPr>
              <a:t>Women outlive men by about 4 years.</a:t>
            </a:r>
          </a:p>
        </p:txBody>
      </p:sp>
      <p:pic>
        <p:nvPicPr>
          <p:cNvPr id="5125" name="Picture 5" descr="boa_snake_squeezing_man_lg_clr">
            <a:extLst>
              <a:ext uri="{FF2B5EF4-FFF2-40B4-BE49-F238E27FC236}">
                <a16:creationId xmlns:a16="http://schemas.microsoft.com/office/drawing/2014/main" id="{ACE838F0-AD26-2CC6-F0FE-94985C98DD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8006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D585E38-03A2-589B-F814-EAE178B4D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Sensory Abilities</a:t>
            </a:r>
          </a:p>
        </p:txBody>
      </p:sp>
      <p:pic>
        <p:nvPicPr>
          <p:cNvPr id="19458" name="Picture 5" descr="11244">
            <a:extLst>
              <a:ext uri="{FF2B5EF4-FFF2-40B4-BE49-F238E27FC236}">
                <a16:creationId xmlns:a16="http://schemas.microsoft.com/office/drawing/2014/main" id="{538C4499-696C-7E83-8A33-BC3A246AF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88392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0BD1ADF-CACF-B993-4BE9-EFC5664A71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Health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F6F086A-DA8E-CC34-EB42-5EDE3BA57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>
                <a:solidFill>
                  <a:srgbClr val="FF0066"/>
                </a:solidFill>
                <a:ea typeface="+mn-ea"/>
                <a:cs typeface="+mn-cs"/>
              </a:rPr>
              <a:t>Bad news:</a:t>
            </a:r>
            <a:r>
              <a:rPr lang="en-US">
                <a:ea typeface="+mn-ea"/>
                <a:cs typeface="+mn-cs"/>
              </a:rPr>
              <a:t> is as we get older our immune system weakens, thus we become more susceptible to life threatening ailments (cancer).</a:t>
            </a:r>
          </a:p>
          <a:p>
            <a:pPr eaLnBrk="1" hangingPunct="1">
              <a:defRPr/>
            </a:pPr>
            <a:r>
              <a:rPr lang="en-US" b="1">
                <a:solidFill>
                  <a:srgbClr val="FF0066"/>
                </a:solidFill>
                <a:ea typeface="+mn-ea"/>
                <a:cs typeface="+mn-cs"/>
              </a:rPr>
              <a:t>Good News</a:t>
            </a:r>
            <a:r>
              <a:rPr lang="en-US">
                <a:solidFill>
                  <a:srgbClr val="FF0066"/>
                </a:solidFill>
                <a:ea typeface="+mn-ea"/>
                <a:cs typeface="+mn-cs"/>
              </a:rPr>
              <a:t>: </a:t>
            </a:r>
            <a:r>
              <a:rPr lang="en-US">
                <a:ea typeface="+mn-ea"/>
                <a:cs typeface="+mn-cs"/>
              </a:rPr>
              <a:t>because older build up a collection of antibodies throughout the years, they get minor colds less often.</a:t>
            </a:r>
            <a:endParaRPr lang="en-US">
              <a:solidFill>
                <a:srgbClr val="FF0066"/>
              </a:solidFill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93391CB-CD28-8364-51A9-20FEC586F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Age and Driving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CCA412B-B5ED-3E33-21D1-77DF56BC98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6868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>
                <a:ea typeface="+mn-ea"/>
                <a:cs typeface="+mn-cs"/>
              </a:rPr>
              <a:t>The brain processes information at slower speeds.</a:t>
            </a:r>
          </a:p>
        </p:txBody>
      </p:sp>
      <p:pic>
        <p:nvPicPr>
          <p:cNvPr id="8197" name="Picture 5" descr="11246">
            <a:extLst>
              <a:ext uri="{FF2B5EF4-FFF2-40B4-BE49-F238E27FC236}">
                <a16:creationId xmlns:a16="http://schemas.microsoft.com/office/drawing/2014/main" id="{74DACEBA-75D2-EA07-3EF8-F145EA0CB36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3232150"/>
            <a:ext cx="8610600" cy="2381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F8B3B61-7CB7-6787-479D-F00A9560E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Alzheimer</a:t>
            </a:r>
            <a:r>
              <a:rPr lang="ja-JP" altLang="en-US"/>
              <a:t>’</a:t>
            </a:r>
            <a:r>
              <a:rPr lang="en-US" altLang="ja-JP"/>
              <a:t>s Disease</a:t>
            </a:r>
            <a:endParaRPr lang="en-US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8185750-9119-F290-931F-5319657F8C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733800"/>
          </a:xfrm>
        </p:spPr>
        <p:txBody>
          <a:bodyPr/>
          <a:lstStyle/>
          <a:p>
            <a:pPr eaLnBrk="1" hangingPunct="1"/>
            <a:r>
              <a:rPr lang="en-US" altLang="en-US"/>
              <a:t>A progressive and irreversible brain disorder characterized by gradual deterioration of memory, language and physical functioning.</a:t>
            </a:r>
          </a:p>
          <a:p>
            <a:pPr eaLnBrk="1" hangingPunct="1"/>
            <a:r>
              <a:rPr lang="en-US" altLang="en-US"/>
              <a:t>Runs its course in 5 to 20 years.</a:t>
            </a:r>
          </a:p>
          <a:p>
            <a:pPr eaLnBrk="1" hangingPunct="1"/>
            <a:r>
              <a:rPr lang="en-US" altLang="en-US"/>
              <a:t>Deterioration of neurons that produce the neurotransmitter….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40987CB5-B9FB-0330-F850-92F0091A5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724400"/>
            <a:ext cx="518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FF0066"/>
                </a:solidFill>
                <a:latin typeface="Arial" charset="0"/>
                <a:ea typeface="ＭＳ Ｐゴシック" charset="0"/>
              </a:rPr>
              <a:t>Acetylcholine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9F04EEEA-4328-F085-6D61-7695FFB0A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791200"/>
            <a:ext cx="891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/>
              <a:t>Estrogen supplements may stop the onset of </a:t>
            </a:r>
            <a:r>
              <a:rPr lang="en-US" altLang="en-US" sz="3200">
                <a:solidFill>
                  <a:schemeClr val="tx2"/>
                </a:solidFill>
              </a:rPr>
              <a:t>Alzheimer</a:t>
            </a:r>
            <a:r>
              <a:rPr lang="ja-JP" altLang="en-US" sz="3200">
                <a:solidFill>
                  <a:schemeClr val="tx2"/>
                </a:solidFill>
              </a:rPr>
              <a:t>’</a:t>
            </a:r>
            <a:r>
              <a:rPr lang="en-US" altLang="ja-JP" sz="3200">
                <a:solidFill>
                  <a:schemeClr val="tx2"/>
                </a:solidFill>
              </a:rPr>
              <a:t>s Disease.</a:t>
            </a:r>
            <a:endParaRPr lang="en-US" altLang="en-US" sz="32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62AC91F-F2ED-1312-3316-8E541A4E61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Cognitive Changes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B06CF6E-B00C-C5F7-E07C-001BBEEA9E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n-ea"/>
                <a:cs typeface="+mn-cs"/>
              </a:rPr>
              <a:t>We tend to remember events from our teens and twenties.</a:t>
            </a:r>
          </a:p>
          <a:p>
            <a:pPr eaLnBrk="1" hangingPunct="1">
              <a:defRPr/>
            </a:pPr>
            <a:r>
              <a:rPr lang="en-US">
                <a:ea typeface="+mn-ea"/>
                <a:cs typeface="+mn-cs"/>
              </a:rPr>
              <a:t>Difference between recognition and recall.  </a:t>
            </a:r>
            <a:r>
              <a:rPr lang="en-US" b="1" i="1">
                <a:ea typeface="+mn-ea"/>
                <a:cs typeface="+mn-cs"/>
              </a:rPr>
              <a:t>Recognition</a:t>
            </a:r>
            <a:r>
              <a:rPr lang="en-US">
                <a:ea typeface="+mn-ea"/>
                <a:cs typeface="+mn-cs"/>
              </a:rPr>
              <a:t> remains stable.  </a:t>
            </a:r>
            <a:r>
              <a:rPr lang="en-US" b="1" i="1">
                <a:ea typeface="+mn-ea"/>
                <a:cs typeface="+mn-cs"/>
              </a:rPr>
              <a:t>Recall</a:t>
            </a:r>
            <a:r>
              <a:rPr lang="en-US">
                <a:ea typeface="+mn-ea"/>
                <a:cs typeface="+mn-cs"/>
              </a:rPr>
              <a:t> declines with old age.</a:t>
            </a:r>
          </a:p>
          <a:p>
            <a:pPr eaLnBrk="1" hangingPunct="1">
              <a:buFontTx/>
              <a:buNone/>
              <a:defRPr/>
            </a:pPr>
            <a:endParaRPr lang="en-US">
              <a:ea typeface="+mn-ea"/>
              <a:cs typeface="+mn-cs"/>
            </a:endParaRPr>
          </a:p>
          <a:p>
            <a:pPr eaLnBrk="1" hangingPunct="1">
              <a:defRPr/>
            </a:pPr>
            <a:endParaRPr lang="en-US">
              <a:ea typeface="+mn-ea"/>
              <a:cs typeface="+mn-cs"/>
            </a:endParaRPr>
          </a:p>
          <a:p>
            <a:pPr eaLnBrk="1" hangingPunct="1">
              <a:defRPr/>
            </a:pPr>
            <a:endParaRPr lang="en-US">
              <a:ea typeface="+mn-ea"/>
              <a:cs typeface="+mn-cs"/>
            </a:endParaRPr>
          </a:p>
          <a:p>
            <a:pPr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23556" name="Picture 4" descr="elderly_man_wheel_chair_hg_clr">
            <a:extLst>
              <a:ext uri="{FF2B5EF4-FFF2-40B4-BE49-F238E27FC236}">
                <a16:creationId xmlns:a16="http://schemas.microsoft.com/office/drawing/2014/main" id="{F4ABE2E0-1204-B49B-2C76-69A94F0927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733800"/>
            <a:ext cx="3333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01991EC-DD03-7B4E-02C1-CF085750A6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Do old people get stupid?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1CFADDB-1DE1-A015-D1C6-5924A4120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4478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ea typeface="+mn-ea"/>
                <a:cs typeface="+mn-cs"/>
              </a:rPr>
              <a:t>Cross-sectional studies show decline.</a:t>
            </a:r>
          </a:p>
          <a:p>
            <a:pPr eaLnBrk="1" hangingPunct="1">
              <a:defRPr/>
            </a:pPr>
            <a:r>
              <a:rPr lang="en-US">
                <a:ea typeface="+mn-ea"/>
                <a:cs typeface="+mn-cs"/>
              </a:rPr>
              <a:t>Longitudinal Studies show consistency.</a:t>
            </a:r>
          </a:p>
          <a:p>
            <a:pPr eaLnBrk="1" hangingPunct="1">
              <a:buFontTx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5833FFEC-A6C4-4E7E-AE10-0391BFB05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276600"/>
            <a:ext cx="6858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latin typeface="Arial" charset="0"/>
                <a:ea typeface="ＭＳ Ｐゴシック" charset="0"/>
              </a:rPr>
              <a:t>What is the difference?</a:t>
            </a: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AD95DBA1-67E8-577B-B2EA-4DD3893F0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343400"/>
            <a:ext cx="9067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latin typeface="Arial" charset="0"/>
                <a:ea typeface="ＭＳ Ｐゴシック" charset="0"/>
              </a:rPr>
              <a:t>Cross-sectional studies: study with people of different ages studied at the same time.</a:t>
            </a: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FAD22198-0BE7-84E7-C3B3-73495C57C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944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>
                <a:latin typeface="Arial" charset="0"/>
                <a:ea typeface="ＭＳ Ｐゴシック" charset="0"/>
              </a:rPr>
              <a:t>Longitudinal Studies: same people studied and retested over a period of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/>
      <p:bldP spid="1229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9976D25-0737-44D2-78F1-AF7EB1186C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ea typeface="+mj-ea"/>
                <a:cs typeface="+mj-cs"/>
              </a:rPr>
              <a:t>But there are different types of intelligence.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9D5754A-8FDC-0090-C994-98B9175FE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752600"/>
          </a:xfrm>
        </p:spPr>
        <p:txBody>
          <a:bodyPr/>
          <a:lstStyle/>
          <a:p>
            <a:pPr eaLnBrk="1" hangingPunct="1"/>
            <a:r>
              <a:rPr lang="en-US" altLang="en-US" b="1" i="1"/>
              <a:t>Crystallized intelligence</a:t>
            </a:r>
            <a:r>
              <a:rPr lang="en-US" altLang="en-US"/>
              <a:t>: one</a:t>
            </a:r>
            <a:r>
              <a:rPr lang="ja-JP" altLang="en-US"/>
              <a:t>’</a:t>
            </a:r>
            <a:r>
              <a:rPr lang="en-US" altLang="ja-JP"/>
              <a:t>s accumulated knowledge and verbal skills; tends to increase with age.</a:t>
            </a:r>
          </a:p>
          <a:p>
            <a:pPr eaLnBrk="1" hangingPunct="1"/>
            <a:endParaRPr lang="en-US" altLang="en-US"/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50475097-A748-329F-07AC-E41665FB9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33800"/>
            <a:ext cx="85344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/>
              <a:t>Fluid Intelligence:</a:t>
            </a:r>
            <a:r>
              <a:rPr lang="en-US" altLang="en-US" sz="3200"/>
              <a:t> one</a:t>
            </a:r>
            <a:r>
              <a:rPr lang="ja-JP" altLang="en-US" sz="3200"/>
              <a:t>’</a:t>
            </a:r>
            <a:r>
              <a:rPr lang="en-US" altLang="ja-JP" sz="3200"/>
              <a:t>s ability to reason speedily and abstractly; tends to decrease during late adulthood.</a:t>
            </a:r>
            <a:endParaRPr lang="en-US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33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2C4B89A-0DD3-45C6-D14C-90AD2C9F21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Social Development of Adults</a:t>
            </a:r>
          </a:p>
        </p:txBody>
      </p:sp>
      <p:pic>
        <p:nvPicPr>
          <p:cNvPr id="14340" name="Picture 4" descr="clock">
            <a:extLst>
              <a:ext uri="{FF2B5EF4-FFF2-40B4-BE49-F238E27FC236}">
                <a16:creationId xmlns:a16="http://schemas.microsoft.com/office/drawing/2014/main" id="{763FC3FA-696B-7F2B-1389-5713B9258672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600200"/>
            <a:ext cx="3333750" cy="2667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14342" name="Text Box 6">
            <a:extLst>
              <a:ext uri="{FF2B5EF4-FFF2-40B4-BE49-F238E27FC236}">
                <a16:creationId xmlns:a16="http://schemas.microsoft.com/office/drawing/2014/main" id="{44473E38-EE08-F480-0CD2-8AAE95896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495800"/>
            <a:ext cx="6477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>
                <a:latin typeface="Arial" charset="0"/>
                <a:ea typeface="ＭＳ Ｐゴシック" charset="0"/>
              </a:rPr>
              <a:t>Social Clock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57AC67AE-2E97-8FA6-5C49-617B796E2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410200"/>
            <a:ext cx="5181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>
                <a:latin typeface="Arial" charset="0"/>
                <a:ea typeface="ＭＳ Ｐゴシック" charset="0"/>
              </a:rPr>
              <a:t>Culturally preferred timing of certain events.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AA53F3D-0338-8C17-8AA2-D69AB50E0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+mj-ea"/>
                <a:cs typeface="+mj-cs"/>
              </a:rPr>
              <a:t>Love and Marriage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F9D169C-D5EA-055E-6701-8BB14024B9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44958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ea typeface="+mn-ea"/>
                <a:cs typeface="+mn-cs"/>
              </a:rPr>
              <a:t>What kind of marriages work?</a:t>
            </a:r>
          </a:p>
          <a:p>
            <a:pPr eaLnBrk="1" hangingPunct="1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0F2961E2-F17F-D899-F480-69CE9970C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724400"/>
            <a:ext cx="739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AEB87AF3-043D-7137-678B-FDEEFE443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105400"/>
            <a:ext cx="8153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latin typeface="Arial" charset="0"/>
                <a:ea typeface="ＭＳ Ｐゴシック" charset="0"/>
              </a:rPr>
              <a:t>5 to 1 ratio of positive to negative interactions.</a:t>
            </a:r>
          </a:p>
        </p:txBody>
      </p:sp>
      <p:pic>
        <p:nvPicPr>
          <p:cNvPr id="27653" name="Picture 6" descr="bride_and_groom_kissing_hg_clr">
            <a:extLst>
              <a:ext uri="{FF2B5EF4-FFF2-40B4-BE49-F238E27FC236}">
                <a16:creationId xmlns:a16="http://schemas.microsoft.com/office/drawing/2014/main" id="{49174899-21B2-7C0F-1A85-9F91F639263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143000"/>
            <a:ext cx="3333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6" descr="retired_man_dancing_grave_hg_clr">
            <a:extLst>
              <a:ext uri="{FF2B5EF4-FFF2-40B4-BE49-F238E27FC236}">
                <a16:creationId xmlns:a16="http://schemas.microsoft.com/office/drawing/2014/main" id="{47C99410-AF9C-66B2-7B10-22231F6735B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33400"/>
            <a:ext cx="5268913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367</Words>
  <Application>Microsoft Office PowerPoint</Application>
  <PresentationFormat>On-screen Show (4:3)</PresentationFormat>
  <Paragraphs>47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MS PGothic</vt:lpstr>
      <vt:lpstr>Calibri</vt:lpstr>
      <vt:lpstr>Default Design</vt:lpstr>
      <vt:lpstr>Adulthood</vt:lpstr>
      <vt:lpstr>Physical Changes</vt:lpstr>
      <vt:lpstr>PowerPoint Presentation</vt:lpstr>
      <vt:lpstr>Physical Milestones</vt:lpstr>
      <vt:lpstr>Life Expectancy</vt:lpstr>
      <vt:lpstr>Sensory Abilities</vt:lpstr>
      <vt:lpstr>Health</vt:lpstr>
      <vt:lpstr>Age and Driving</vt:lpstr>
      <vt:lpstr>Alzheimer’s Disease</vt:lpstr>
      <vt:lpstr>Cognitive Changes</vt:lpstr>
      <vt:lpstr>Do old people get stupid?</vt:lpstr>
      <vt:lpstr>But there are different types of intelligence.</vt:lpstr>
      <vt:lpstr>Social Development of Adults</vt:lpstr>
      <vt:lpstr>Love and Marriage</vt:lpstr>
      <vt:lpstr>PowerPoint Presentation</vt:lpstr>
    </vt:vector>
  </TitlesOfParts>
  <Company>Kaplans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Adulthood</dc:title>
  <dc:creator>Preferred Customer</dc:creator>
  <cp:lastModifiedBy>alexny@optonline.net</cp:lastModifiedBy>
  <cp:revision>41</cp:revision>
  <dcterms:created xsi:type="dcterms:W3CDTF">2003-10-26T23:16:23Z</dcterms:created>
  <dcterms:modified xsi:type="dcterms:W3CDTF">2022-12-13T22:47:10Z</dcterms:modified>
</cp:coreProperties>
</file>