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8"/>
  </p:notesMasterIdLst>
  <p:sldIdLst>
    <p:sldId id="269" r:id="rId2"/>
    <p:sldId id="256" r:id="rId3"/>
    <p:sldId id="257" r:id="rId4"/>
    <p:sldId id="258" r:id="rId5"/>
    <p:sldId id="260" r:id="rId6"/>
    <p:sldId id="262" r:id="rId7"/>
    <p:sldId id="263" r:id="rId8"/>
    <p:sldId id="259" r:id="rId9"/>
    <p:sldId id="261" r:id="rId10"/>
    <p:sldId id="264" r:id="rId11"/>
    <p:sldId id="268" r:id="rId12"/>
    <p:sldId id="272" r:id="rId13"/>
    <p:sldId id="266" r:id="rId14"/>
    <p:sldId id="265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crgbClr r="0" g="0" b="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371" autoAdjust="0"/>
    <p:restoredTop sz="94660"/>
  </p:normalViewPr>
  <p:slideViewPr>
    <p:cSldViewPr>
      <p:cViewPr>
        <p:scale>
          <a:sx n="50" d="100"/>
          <a:sy n="50" d="100"/>
        </p:scale>
        <p:origin x="-1368" y="-5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F97678DB-3F8D-4CD0-BA77-3656CB4B8304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55A5A28D-BDB6-46FF-A1EF-D3D59E3A72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Insert a map of your country.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Insert</a:t>
            </a:r>
            <a:r>
              <a:rPr lang="en-US" baseline="0" dirty="0" smtClean="0"/>
              <a:t> a picture of one of the geographic features of your country.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Insert</a:t>
            </a:r>
            <a:r>
              <a:rPr lang="en-US" baseline="0" dirty="0" smtClean="0"/>
              <a:t> a picture of an animal and/or plant found in your country.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>
          <a:noFill/>
          <a:ln w="12700">
            <a:solidFill>
              <a:prstClr val="black"/>
            </a:solidFill>
          </a:ln>
        </p:spPr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Insert a map of your country.</a:t>
            </a: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5A28D-BDB6-46FF-A1EF-D3D59E3A726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63050" cy="6858000"/>
            <a:chOff x="0" y="0"/>
            <a:chExt cx="9163050" cy="68580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92" y="457200"/>
              <a:ext cx="9144000" cy="64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/>
            <p:cNvSpPr/>
            <p:nvPr/>
          </p:nvSpPr>
          <p:spPr>
            <a:xfrm>
              <a:off x="1292" y="0"/>
              <a:ext cx="9144000" cy="6858000"/>
            </a:xfrm>
            <a:prstGeom prst="rect">
              <a:avLst/>
            </a:prstGeom>
            <a:solidFill>
              <a:schemeClr val="accent2">
                <a:shade val="75000"/>
                <a:alpha val="9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0"/>
              <a:ext cx="9144000" cy="2286000"/>
            </a:xfrm>
            <a:prstGeom prst="rect">
              <a:avLst/>
            </a:prstGeom>
            <a:gradFill flip="none" rotWithShape="1">
              <a:gsLst>
                <a:gs pos="33000">
                  <a:schemeClr val="accent3">
                    <a:alpha val="49000"/>
                  </a:schemeClr>
                </a:gs>
                <a:gs pos="100000">
                  <a:schemeClr val="bg1">
                    <a:alpha val="43000"/>
                  </a:schemeClr>
                </a:gs>
              </a:gsLst>
              <a:lin ang="5400000" scaled="1"/>
              <a:tileRect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92" y="1981200"/>
              <a:ext cx="9144000" cy="609600"/>
            </a:xfrm>
            <a:prstGeom prst="rect">
              <a:avLst/>
            </a:prstGeom>
            <a:solidFill>
              <a:schemeClr val="tx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66" y="2590800"/>
              <a:ext cx="9144000" cy="457200"/>
            </a:xfrm>
            <a:prstGeom prst="rect">
              <a:avLst/>
            </a:prstGeom>
            <a:solidFill>
              <a:schemeClr val="accent6">
                <a:shade val="1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050" y="0"/>
              <a:ext cx="9144000" cy="1981200"/>
            </a:xfrm>
            <a:prstGeom prst="rect">
              <a:avLst/>
            </a:prstGeom>
            <a:gradFill flip="none" rotWithShape="1">
              <a:gsLst>
                <a:gs pos="33000">
                  <a:schemeClr val="accent3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52625"/>
            <a:ext cx="7772400" cy="666750"/>
          </a:xfrm>
        </p:spPr>
        <p:txBody>
          <a:bodyPr/>
          <a:lstStyle>
            <a:lvl1pPr algn="ctr">
              <a:defRPr sz="3600" cap="all" baseline="0"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67000"/>
            <a:ext cx="7772400" cy="381000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6">
            <a:shade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228600"/>
            <a:ext cx="9144000" cy="6400800"/>
            <a:chOff x="0" y="228600"/>
            <a:chExt cx="9144000" cy="64008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28600"/>
              <a:ext cx="9144000" cy="64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Rectangle 7"/>
            <p:cNvSpPr/>
            <p:nvPr/>
          </p:nvSpPr>
          <p:spPr>
            <a:xfrm>
              <a:off x="0" y="228600"/>
              <a:ext cx="9144000" cy="6400800"/>
            </a:xfrm>
            <a:prstGeom prst="rect">
              <a:avLst/>
            </a:prstGeom>
            <a:solidFill>
              <a:schemeClr val="accent2">
                <a:shade val="50000"/>
                <a:alpha val="93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228600"/>
              <a:ext cx="9144000" cy="6199632"/>
            </a:xfrm>
            <a:prstGeom prst="rect">
              <a:avLst/>
            </a:prstGeom>
            <a:gradFill>
              <a:gsLst>
                <a:gs pos="66000">
                  <a:schemeClr val="accent3">
                    <a:alpha val="79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5400000" scaled="1"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505200"/>
            <a:ext cx="7772400" cy="1362075"/>
          </a:xfrm>
        </p:spPr>
        <p:txBody>
          <a:bodyPr anchor="b" anchorCtr="0"/>
          <a:lstStyle>
            <a:lvl1pPr algn="l">
              <a:defRPr sz="3600" b="0" cap="all" baseline="0">
                <a:effectLst>
                  <a:outerShdw blurRad="254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876801"/>
            <a:ext cx="7772400" cy="1042987"/>
          </a:xfrm>
        </p:spPr>
        <p:txBody>
          <a:bodyPr anchor="t" anchorCtr="0"/>
          <a:lstStyle>
            <a:lvl1pPr marL="0" indent="0">
              <a:buNone/>
              <a:defRPr sz="1600">
                <a:solidFill>
                  <a:schemeClr val="accent6">
                    <a:shade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01318-6ABD-4BDD-BBB0-D5B124F36B42}" type="datetimeFigureOut">
              <a:rPr lang="en-US" smtClean="0"/>
              <a:pPr/>
              <a:t>4/13/2015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56ECA-4C16-4208-B374-27591EF545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accent6">
                <a:shade val="10000"/>
              </a:schemeClr>
            </a:soli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Rectangle 12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228600"/>
              <a:ext cx="9144000" cy="6400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Rectangle 13"/>
            <p:cNvSpPr/>
            <p:nvPr/>
          </p:nvSpPr>
          <p:spPr>
            <a:xfrm>
              <a:off x="0" y="228600"/>
              <a:ext cx="9144000" cy="6400800"/>
            </a:xfrm>
            <a:prstGeom prst="rect">
              <a:avLst/>
            </a:prstGeom>
            <a:solidFill>
              <a:schemeClr val="accent2">
                <a:shade val="50000"/>
                <a:alpha val="90000"/>
              </a:schemeClr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1371601"/>
              <a:ext cx="9144000" cy="5057775"/>
            </a:xfrm>
            <a:prstGeom prst="rect">
              <a:avLst/>
            </a:prstGeom>
            <a:gradFill>
              <a:gsLst>
                <a:gs pos="66000">
                  <a:schemeClr val="accent3">
                    <a:alpha val="79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5400000" scaled="1"/>
            </a:gradFill>
            <a:ln w="25400" cap="rnd" cmpd="sng" algn="ctr">
              <a:noFill/>
              <a:prstDash val="solid"/>
            </a:ln>
            <a:effectLst/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7013"/>
            <a:ext cx="8229600" cy="1143000"/>
          </a:xfrm>
          <a:prstGeom prst="rect">
            <a:avLst/>
          </a:prstGeom>
        </p:spPr>
        <p:txBody>
          <a:bodyPr vert="horz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14476"/>
            <a:ext cx="8229600" cy="4611688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9263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2B01318-6ABD-4BDD-BBB0-D5B124F36B42}" type="datetimeFigureOut">
              <a:rPr lang="en-US" smtClean="0">
                <a:solidFill>
                  <a:schemeClr val="bg1"/>
                </a:solidFill>
              </a:rPr>
              <a:pPr/>
              <a:t>4/13/2015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92636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92636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2D56ECA-4C16-4208-B374-27591EF545A3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sz="3600" kern="1200" cap="all" baseline="0">
          <a:solidFill>
            <a:schemeClr val="bg1"/>
          </a:solidFill>
          <a:effectLst>
            <a:outerShdw blurRad="254000" algn="tl" rotWithShape="0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accent6">
              <a:shade val="10000"/>
            </a:schemeClr>
          </a:solidFill>
          <a:latin typeface="+mj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BETA\Global%20History%20&amp;%20Geography%20Lessons\African%20Empires\Ancient%20Aksum.wmv" TargetMode="Externa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0"/>
            <a:ext cx="5943600" cy="1752600"/>
          </a:xfrm>
        </p:spPr>
        <p:txBody>
          <a:bodyPr>
            <a:noAutofit/>
          </a:bodyPr>
          <a:lstStyle/>
          <a:p>
            <a:r>
              <a:rPr lang="en-US" sz="4400" b="1" dirty="0" smtClean="0">
                <a:solidFill>
                  <a:schemeClr val="tx1"/>
                </a:solidFill>
              </a:rPr>
              <a:t>The Empires of</a:t>
            </a:r>
            <a:br>
              <a:rPr lang="en-US" sz="4400" b="1" dirty="0" smtClean="0">
                <a:solidFill>
                  <a:schemeClr val="tx1"/>
                </a:solidFill>
              </a:rPr>
            </a:br>
            <a:r>
              <a:rPr lang="en-US" sz="4400" b="1" dirty="0" smtClean="0">
                <a:solidFill>
                  <a:schemeClr val="tx1"/>
                </a:solidFill>
              </a:rPr>
              <a:t>West &amp; East Africa</a:t>
            </a:r>
            <a:endParaRPr lang="en-US" sz="4400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76600" y="6400800"/>
            <a:ext cx="5867400" cy="457200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Mr. Ott  - Global History &amp; Geography BETA 2010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90600" y="0"/>
            <a:ext cx="3352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1981200"/>
            <a:ext cx="4521200" cy="33909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4876800" y="480060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AKSUM</a:t>
            </a: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Kingdoms of West Africa</a:t>
            </a:r>
            <a:endParaRPr lang="en-US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Mr. Ott – Global History &amp; Geography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0"/>
            <a:ext cx="8458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sz="2800" b="1" dirty="0" smtClean="0">
                <a:solidFill>
                  <a:srgbClr val="FF0000"/>
                </a:solidFill>
                <a:latin typeface="+mj-lt"/>
              </a:rPr>
              <a:t>AIM: </a:t>
            </a:r>
            <a:r>
              <a:rPr lang="en-US" sz="2800" b="1" dirty="0" smtClean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How did the Great African Empires rise to power?</a:t>
            </a:r>
            <a:endParaRPr lang="en-US" sz="2800" dirty="0" smtClean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sz="2800" b="1" dirty="0" smtClean="0">
                <a:solidFill>
                  <a:srgbClr val="FF0000"/>
                </a:solidFill>
                <a:latin typeface="+mj-lt"/>
              </a:rPr>
              <a:t>Do Now: </a:t>
            </a:r>
            <a:r>
              <a:rPr lang="en-US" sz="2800" b="1" dirty="0" smtClean="0">
                <a:latin typeface="+mj-lt"/>
              </a:rPr>
              <a:t> </a:t>
            </a:r>
            <a:r>
              <a:rPr lang="en-US" sz="2800" dirty="0" smtClean="0">
                <a:latin typeface="+mj-lt"/>
              </a:rPr>
              <a:t>African Empires Worksheet</a:t>
            </a:r>
          </a:p>
          <a:p>
            <a:endParaRPr lang="en-US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429000"/>
            <a:ext cx="3335972" cy="234791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3505200"/>
            <a:ext cx="4381500" cy="2743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0" y="227013"/>
            <a:ext cx="9144000" cy="763587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Are the Kingdoms Located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038600" cy="4525963"/>
          </a:xfrm>
        </p:spPr>
        <p:txBody>
          <a:bodyPr/>
          <a:lstStyle/>
          <a:p>
            <a:r>
              <a:rPr lang="en-US" dirty="0" smtClean="0"/>
              <a:t>African Continent</a:t>
            </a:r>
          </a:p>
          <a:p>
            <a:r>
              <a:rPr lang="en-US" dirty="0" smtClean="0"/>
              <a:t>Western Africa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Ghana Empire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Mali Empire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 Songhai Empire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Picture 2" descr="p29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1295400"/>
            <a:ext cx="533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5"/>
          <p:cNvSpPr/>
          <p:nvPr/>
        </p:nvSpPr>
        <p:spPr>
          <a:xfrm>
            <a:off x="4267200" y="3810000"/>
            <a:ext cx="2361418" cy="1204686"/>
          </a:xfrm>
          <a:custGeom>
            <a:avLst/>
            <a:gdLst>
              <a:gd name="connsiteX0" fmla="*/ 198790 w 2361418"/>
              <a:gd name="connsiteY0" fmla="*/ 145143 h 1204686"/>
              <a:gd name="connsiteX1" fmla="*/ 401990 w 2361418"/>
              <a:gd name="connsiteY1" fmla="*/ 116114 h 1204686"/>
              <a:gd name="connsiteX2" fmla="*/ 460047 w 2361418"/>
              <a:gd name="connsiteY2" fmla="*/ 101600 h 1204686"/>
              <a:gd name="connsiteX3" fmla="*/ 648733 w 2361418"/>
              <a:gd name="connsiteY3" fmla="*/ 87086 h 1204686"/>
              <a:gd name="connsiteX4" fmla="*/ 779361 w 2361418"/>
              <a:gd name="connsiteY4" fmla="*/ 58057 h 1204686"/>
              <a:gd name="connsiteX5" fmla="*/ 866447 w 2361418"/>
              <a:gd name="connsiteY5" fmla="*/ 29028 h 1204686"/>
              <a:gd name="connsiteX6" fmla="*/ 909990 w 2361418"/>
              <a:gd name="connsiteY6" fmla="*/ 0 h 1204686"/>
              <a:gd name="connsiteX7" fmla="*/ 1127704 w 2361418"/>
              <a:gd name="connsiteY7" fmla="*/ 14514 h 1204686"/>
              <a:gd name="connsiteX8" fmla="*/ 1171247 w 2361418"/>
              <a:gd name="connsiteY8" fmla="*/ 43543 h 1204686"/>
              <a:gd name="connsiteX9" fmla="*/ 1287361 w 2361418"/>
              <a:gd name="connsiteY9" fmla="*/ 72571 h 1204686"/>
              <a:gd name="connsiteX10" fmla="*/ 1780847 w 2361418"/>
              <a:gd name="connsiteY10" fmla="*/ 101600 h 1204686"/>
              <a:gd name="connsiteX11" fmla="*/ 2042104 w 2361418"/>
              <a:gd name="connsiteY11" fmla="*/ 101600 h 1204686"/>
              <a:gd name="connsiteX12" fmla="*/ 2245304 w 2361418"/>
              <a:gd name="connsiteY12" fmla="*/ 116114 h 1204686"/>
              <a:gd name="connsiteX13" fmla="*/ 2361418 w 2361418"/>
              <a:gd name="connsiteY13" fmla="*/ 188686 h 1204686"/>
              <a:gd name="connsiteX14" fmla="*/ 2332390 w 2361418"/>
              <a:gd name="connsiteY14" fmla="*/ 232228 h 1204686"/>
              <a:gd name="connsiteX15" fmla="*/ 2303361 w 2361418"/>
              <a:gd name="connsiteY15" fmla="*/ 319314 h 1204686"/>
              <a:gd name="connsiteX16" fmla="*/ 2274333 w 2361418"/>
              <a:gd name="connsiteY16" fmla="*/ 609600 h 1204686"/>
              <a:gd name="connsiteX17" fmla="*/ 2259818 w 2361418"/>
              <a:gd name="connsiteY17" fmla="*/ 696686 h 1204686"/>
              <a:gd name="connsiteX18" fmla="*/ 2230790 w 2361418"/>
              <a:gd name="connsiteY18" fmla="*/ 783771 h 1204686"/>
              <a:gd name="connsiteX19" fmla="*/ 2201761 w 2361418"/>
              <a:gd name="connsiteY19" fmla="*/ 740228 h 1204686"/>
              <a:gd name="connsiteX20" fmla="*/ 1969533 w 2361418"/>
              <a:gd name="connsiteY20" fmla="*/ 696686 h 1204686"/>
              <a:gd name="connsiteX21" fmla="*/ 1925990 w 2361418"/>
              <a:gd name="connsiteY21" fmla="*/ 667657 h 1204686"/>
              <a:gd name="connsiteX22" fmla="*/ 1911476 w 2361418"/>
              <a:gd name="connsiteY22" fmla="*/ 624114 h 1204686"/>
              <a:gd name="connsiteX23" fmla="*/ 1592161 w 2361418"/>
              <a:gd name="connsiteY23" fmla="*/ 638628 h 1204686"/>
              <a:gd name="connsiteX24" fmla="*/ 1505076 w 2361418"/>
              <a:gd name="connsiteY24" fmla="*/ 725714 h 1204686"/>
              <a:gd name="connsiteX25" fmla="*/ 1417990 w 2361418"/>
              <a:gd name="connsiteY25" fmla="*/ 783771 h 1204686"/>
              <a:gd name="connsiteX26" fmla="*/ 1388961 w 2361418"/>
              <a:gd name="connsiteY26" fmla="*/ 827314 h 1204686"/>
              <a:gd name="connsiteX27" fmla="*/ 1374447 w 2361418"/>
              <a:gd name="connsiteY27" fmla="*/ 870857 h 1204686"/>
              <a:gd name="connsiteX28" fmla="*/ 1330904 w 2361418"/>
              <a:gd name="connsiteY28" fmla="*/ 914400 h 1204686"/>
              <a:gd name="connsiteX29" fmla="*/ 1272847 w 2361418"/>
              <a:gd name="connsiteY29" fmla="*/ 1001486 h 1204686"/>
              <a:gd name="connsiteX30" fmla="*/ 1243818 w 2361418"/>
              <a:gd name="connsiteY30" fmla="*/ 1045028 h 1204686"/>
              <a:gd name="connsiteX31" fmla="*/ 1185761 w 2361418"/>
              <a:gd name="connsiteY31" fmla="*/ 1132114 h 1204686"/>
              <a:gd name="connsiteX32" fmla="*/ 1098676 w 2361418"/>
              <a:gd name="connsiteY32" fmla="*/ 1161143 h 1204686"/>
              <a:gd name="connsiteX33" fmla="*/ 1055133 w 2361418"/>
              <a:gd name="connsiteY33" fmla="*/ 1175657 h 1204686"/>
              <a:gd name="connsiteX34" fmla="*/ 909990 w 2361418"/>
              <a:gd name="connsiteY34" fmla="*/ 1204686 h 1204686"/>
              <a:gd name="connsiteX35" fmla="*/ 605190 w 2361418"/>
              <a:gd name="connsiteY35" fmla="*/ 1190171 h 1204686"/>
              <a:gd name="connsiteX36" fmla="*/ 561647 w 2361418"/>
              <a:gd name="connsiteY36" fmla="*/ 1175657 h 1204686"/>
              <a:gd name="connsiteX37" fmla="*/ 460047 w 2361418"/>
              <a:gd name="connsiteY37" fmla="*/ 1059543 h 1204686"/>
              <a:gd name="connsiteX38" fmla="*/ 387476 w 2361418"/>
              <a:gd name="connsiteY38" fmla="*/ 986971 h 1204686"/>
              <a:gd name="connsiteX39" fmla="*/ 314904 w 2361418"/>
              <a:gd name="connsiteY39" fmla="*/ 928914 h 1204686"/>
              <a:gd name="connsiteX40" fmla="*/ 285876 w 2361418"/>
              <a:gd name="connsiteY40" fmla="*/ 885371 h 1204686"/>
              <a:gd name="connsiteX41" fmla="*/ 198790 w 2361418"/>
              <a:gd name="connsiteY41" fmla="*/ 841828 h 1204686"/>
              <a:gd name="connsiteX42" fmla="*/ 155247 w 2361418"/>
              <a:gd name="connsiteY42" fmla="*/ 783771 h 1204686"/>
              <a:gd name="connsiteX43" fmla="*/ 126218 w 2361418"/>
              <a:gd name="connsiteY43" fmla="*/ 725714 h 1204686"/>
              <a:gd name="connsiteX44" fmla="*/ 39133 w 2361418"/>
              <a:gd name="connsiteY44" fmla="*/ 667657 h 1204686"/>
              <a:gd name="connsiteX45" fmla="*/ 24618 w 2361418"/>
              <a:gd name="connsiteY45" fmla="*/ 508000 h 1204686"/>
              <a:gd name="connsiteX46" fmla="*/ 53647 w 2361418"/>
              <a:gd name="connsiteY46" fmla="*/ 420914 h 1204686"/>
              <a:gd name="connsiteX47" fmla="*/ 126218 w 2361418"/>
              <a:gd name="connsiteY47" fmla="*/ 333828 h 1204686"/>
              <a:gd name="connsiteX48" fmla="*/ 155247 w 2361418"/>
              <a:gd name="connsiteY48" fmla="*/ 246743 h 1204686"/>
              <a:gd name="connsiteX49" fmla="*/ 198790 w 2361418"/>
              <a:gd name="connsiteY49" fmla="*/ 217714 h 1204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2361418" h="1204686">
                <a:moveTo>
                  <a:pt x="198790" y="145143"/>
                </a:moveTo>
                <a:cubicBezTo>
                  <a:pt x="270131" y="136225"/>
                  <a:pt x="332241" y="130063"/>
                  <a:pt x="401990" y="116114"/>
                </a:cubicBezTo>
                <a:cubicBezTo>
                  <a:pt x="421551" y="112202"/>
                  <a:pt x="440236" y="103931"/>
                  <a:pt x="460047" y="101600"/>
                </a:cubicBezTo>
                <a:cubicBezTo>
                  <a:pt x="522696" y="94230"/>
                  <a:pt x="585838" y="91924"/>
                  <a:pt x="648733" y="87086"/>
                </a:cubicBezTo>
                <a:cubicBezTo>
                  <a:pt x="773308" y="45559"/>
                  <a:pt x="575021" y="109142"/>
                  <a:pt x="779361" y="58057"/>
                </a:cubicBezTo>
                <a:cubicBezTo>
                  <a:pt x="809046" y="50636"/>
                  <a:pt x="840987" y="46001"/>
                  <a:pt x="866447" y="29028"/>
                </a:cubicBezTo>
                <a:lnTo>
                  <a:pt x="909990" y="0"/>
                </a:lnTo>
                <a:cubicBezTo>
                  <a:pt x="982561" y="4838"/>
                  <a:pt x="1055961" y="2557"/>
                  <a:pt x="1127704" y="14514"/>
                </a:cubicBezTo>
                <a:cubicBezTo>
                  <a:pt x="1144911" y="17382"/>
                  <a:pt x="1154853" y="37582"/>
                  <a:pt x="1171247" y="43543"/>
                </a:cubicBezTo>
                <a:cubicBezTo>
                  <a:pt x="1208741" y="57177"/>
                  <a:pt x="1247773" y="67622"/>
                  <a:pt x="1287361" y="72571"/>
                </a:cubicBezTo>
                <a:cubicBezTo>
                  <a:pt x="1528387" y="102701"/>
                  <a:pt x="1364499" y="85587"/>
                  <a:pt x="1780847" y="101600"/>
                </a:cubicBezTo>
                <a:cubicBezTo>
                  <a:pt x="1903192" y="142381"/>
                  <a:pt x="1762528" y="101600"/>
                  <a:pt x="2042104" y="101600"/>
                </a:cubicBezTo>
                <a:cubicBezTo>
                  <a:pt x="2110010" y="101600"/>
                  <a:pt x="2177571" y="111276"/>
                  <a:pt x="2245304" y="116114"/>
                </a:cubicBezTo>
                <a:cubicBezTo>
                  <a:pt x="2348939" y="150659"/>
                  <a:pt x="2315417" y="119683"/>
                  <a:pt x="2361418" y="188686"/>
                </a:cubicBezTo>
                <a:cubicBezTo>
                  <a:pt x="2351742" y="203200"/>
                  <a:pt x="2339475" y="216288"/>
                  <a:pt x="2332390" y="232228"/>
                </a:cubicBezTo>
                <a:cubicBezTo>
                  <a:pt x="2319963" y="260190"/>
                  <a:pt x="2303361" y="319314"/>
                  <a:pt x="2303361" y="319314"/>
                </a:cubicBezTo>
                <a:cubicBezTo>
                  <a:pt x="2292103" y="454413"/>
                  <a:pt x="2291724" y="487863"/>
                  <a:pt x="2274333" y="609600"/>
                </a:cubicBezTo>
                <a:cubicBezTo>
                  <a:pt x="2270171" y="638733"/>
                  <a:pt x="2266956" y="668136"/>
                  <a:pt x="2259818" y="696686"/>
                </a:cubicBezTo>
                <a:cubicBezTo>
                  <a:pt x="2252397" y="726371"/>
                  <a:pt x="2230790" y="783771"/>
                  <a:pt x="2230790" y="783771"/>
                </a:cubicBezTo>
                <a:cubicBezTo>
                  <a:pt x="2221114" y="769257"/>
                  <a:pt x="2214096" y="752563"/>
                  <a:pt x="2201761" y="740228"/>
                </a:cubicBezTo>
                <a:cubicBezTo>
                  <a:pt x="2140409" y="678877"/>
                  <a:pt x="2050208" y="702892"/>
                  <a:pt x="1969533" y="696686"/>
                </a:cubicBezTo>
                <a:cubicBezTo>
                  <a:pt x="1955019" y="687010"/>
                  <a:pt x="1936887" y="681279"/>
                  <a:pt x="1925990" y="667657"/>
                </a:cubicBezTo>
                <a:cubicBezTo>
                  <a:pt x="1916433" y="655710"/>
                  <a:pt x="1926718" y="625439"/>
                  <a:pt x="1911476" y="624114"/>
                </a:cubicBezTo>
                <a:cubicBezTo>
                  <a:pt x="1805328" y="614884"/>
                  <a:pt x="1698599" y="633790"/>
                  <a:pt x="1592161" y="638628"/>
                </a:cubicBezTo>
                <a:cubicBezTo>
                  <a:pt x="1563133" y="667657"/>
                  <a:pt x="1539234" y="702942"/>
                  <a:pt x="1505076" y="725714"/>
                </a:cubicBezTo>
                <a:lnTo>
                  <a:pt x="1417990" y="783771"/>
                </a:lnTo>
                <a:cubicBezTo>
                  <a:pt x="1408314" y="798285"/>
                  <a:pt x="1396762" y="811712"/>
                  <a:pt x="1388961" y="827314"/>
                </a:cubicBezTo>
                <a:cubicBezTo>
                  <a:pt x="1382119" y="840998"/>
                  <a:pt x="1382934" y="858127"/>
                  <a:pt x="1374447" y="870857"/>
                </a:cubicBezTo>
                <a:cubicBezTo>
                  <a:pt x="1363061" y="887936"/>
                  <a:pt x="1343506" y="898197"/>
                  <a:pt x="1330904" y="914400"/>
                </a:cubicBezTo>
                <a:cubicBezTo>
                  <a:pt x="1309485" y="941939"/>
                  <a:pt x="1292200" y="972457"/>
                  <a:pt x="1272847" y="1001486"/>
                </a:cubicBezTo>
                <a:lnTo>
                  <a:pt x="1243818" y="1045028"/>
                </a:lnTo>
                <a:cubicBezTo>
                  <a:pt x="1243817" y="1045029"/>
                  <a:pt x="1185763" y="1132113"/>
                  <a:pt x="1185761" y="1132114"/>
                </a:cubicBezTo>
                <a:lnTo>
                  <a:pt x="1098676" y="1161143"/>
                </a:lnTo>
                <a:cubicBezTo>
                  <a:pt x="1084162" y="1165981"/>
                  <a:pt x="1070224" y="1173142"/>
                  <a:pt x="1055133" y="1175657"/>
                </a:cubicBezTo>
                <a:cubicBezTo>
                  <a:pt x="948370" y="1193450"/>
                  <a:pt x="996597" y="1183033"/>
                  <a:pt x="909990" y="1204686"/>
                </a:cubicBezTo>
                <a:cubicBezTo>
                  <a:pt x="808390" y="1199848"/>
                  <a:pt x="706554" y="1198618"/>
                  <a:pt x="605190" y="1190171"/>
                </a:cubicBezTo>
                <a:cubicBezTo>
                  <a:pt x="589943" y="1188900"/>
                  <a:pt x="572465" y="1186475"/>
                  <a:pt x="561647" y="1175657"/>
                </a:cubicBezTo>
                <a:cubicBezTo>
                  <a:pt x="392317" y="1006327"/>
                  <a:pt x="583417" y="1141788"/>
                  <a:pt x="460047" y="1059543"/>
                </a:cubicBezTo>
                <a:cubicBezTo>
                  <a:pt x="382636" y="943427"/>
                  <a:pt x="484238" y="1083734"/>
                  <a:pt x="387476" y="986971"/>
                </a:cubicBezTo>
                <a:cubicBezTo>
                  <a:pt x="321826" y="921320"/>
                  <a:pt x="399671" y="957169"/>
                  <a:pt x="314904" y="928914"/>
                </a:cubicBezTo>
                <a:cubicBezTo>
                  <a:pt x="305228" y="914400"/>
                  <a:pt x="299497" y="896268"/>
                  <a:pt x="285876" y="885371"/>
                </a:cubicBezTo>
                <a:cubicBezTo>
                  <a:pt x="167821" y="790926"/>
                  <a:pt x="321152" y="964190"/>
                  <a:pt x="198790" y="841828"/>
                </a:cubicBezTo>
                <a:cubicBezTo>
                  <a:pt x="181685" y="824723"/>
                  <a:pt x="168068" y="804284"/>
                  <a:pt x="155247" y="783771"/>
                </a:cubicBezTo>
                <a:cubicBezTo>
                  <a:pt x="143780" y="765423"/>
                  <a:pt x="141517" y="741013"/>
                  <a:pt x="126218" y="725714"/>
                </a:cubicBezTo>
                <a:cubicBezTo>
                  <a:pt x="101549" y="701045"/>
                  <a:pt x="39133" y="667657"/>
                  <a:pt x="39133" y="667657"/>
                </a:cubicBezTo>
                <a:cubicBezTo>
                  <a:pt x="7392" y="572436"/>
                  <a:pt x="0" y="598266"/>
                  <a:pt x="24618" y="508000"/>
                </a:cubicBezTo>
                <a:cubicBezTo>
                  <a:pt x="32669" y="478479"/>
                  <a:pt x="32010" y="442551"/>
                  <a:pt x="53647" y="420914"/>
                </a:cubicBezTo>
                <a:cubicBezTo>
                  <a:pt x="80993" y="393568"/>
                  <a:pt x="110051" y="370203"/>
                  <a:pt x="126218" y="333828"/>
                </a:cubicBezTo>
                <a:cubicBezTo>
                  <a:pt x="138645" y="305867"/>
                  <a:pt x="129787" y="263716"/>
                  <a:pt x="155247" y="246743"/>
                </a:cubicBezTo>
                <a:lnTo>
                  <a:pt x="198790" y="217714"/>
                </a:lnTo>
              </a:path>
            </a:pathLst>
          </a:cu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5341257" y="3311041"/>
            <a:ext cx="2022808" cy="1304502"/>
          </a:xfrm>
          <a:custGeom>
            <a:avLst/>
            <a:gdLst>
              <a:gd name="connsiteX0" fmla="*/ 391886 w 2022808"/>
              <a:gd name="connsiteY0" fmla="*/ 549759 h 1304502"/>
              <a:gd name="connsiteX1" fmla="*/ 449943 w 2022808"/>
              <a:gd name="connsiteY1" fmla="*/ 535245 h 1304502"/>
              <a:gd name="connsiteX2" fmla="*/ 464457 w 2022808"/>
              <a:gd name="connsiteY2" fmla="*/ 491702 h 1304502"/>
              <a:gd name="connsiteX3" fmla="*/ 435429 w 2022808"/>
              <a:gd name="connsiteY3" fmla="*/ 288502 h 1304502"/>
              <a:gd name="connsiteX4" fmla="*/ 406400 w 2022808"/>
              <a:gd name="connsiteY4" fmla="*/ 244959 h 1304502"/>
              <a:gd name="connsiteX5" fmla="*/ 420914 w 2022808"/>
              <a:gd name="connsiteY5" fmla="*/ 70788 h 1304502"/>
              <a:gd name="connsiteX6" fmla="*/ 464457 w 2022808"/>
              <a:gd name="connsiteY6" fmla="*/ 56273 h 1304502"/>
              <a:gd name="connsiteX7" fmla="*/ 551543 w 2022808"/>
              <a:gd name="connsiteY7" fmla="*/ 12730 h 1304502"/>
              <a:gd name="connsiteX8" fmla="*/ 682172 w 2022808"/>
              <a:gd name="connsiteY8" fmla="*/ 56273 h 1304502"/>
              <a:gd name="connsiteX9" fmla="*/ 740229 w 2022808"/>
              <a:gd name="connsiteY9" fmla="*/ 186902 h 1304502"/>
              <a:gd name="connsiteX10" fmla="*/ 783772 w 2022808"/>
              <a:gd name="connsiteY10" fmla="*/ 273988 h 1304502"/>
              <a:gd name="connsiteX11" fmla="*/ 841829 w 2022808"/>
              <a:gd name="connsiteY11" fmla="*/ 375588 h 1304502"/>
              <a:gd name="connsiteX12" fmla="*/ 856343 w 2022808"/>
              <a:gd name="connsiteY12" fmla="*/ 419130 h 1304502"/>
              <a:gd name="connsiteX13" fmla="*/ 899886 w 2022808"/>
              <a:gd name="connsiteY13" fmla="*/ 433645 h 1304502"/>
              <a:gd name="connsiteX14" fmla="*/ 943429 w 2022808"/>
              <a:gd name="connsiteY14" fmla="*/ 462673 h 1304502"/>
              <a:gd name="connsiteX15" fmla="*/ 986972 w 2022808"/>
              <a:gd name="connsiteY15" fmla="*/ 477188 h 1304502"/>
              <a:gd name="connsiteX16" fmla="*/ 1030514 w 2022808"/>
              <a:gd name="connsiteY16" fmla="*/ 506216 h 1304502"/>
              <a:gd name="connsiteX17" fmla="*/ 1175657 w 2022808"/>
              <a:gd name="connsiteY17" fmla="*/ 549759 h 1304502"/>
              <a:gd name="connsiteX18" fmla="*/ 1219200 w 2022808"/>
              <a:gd name="connsiteY18" fmla="*/ 564273 h 1304502"/>
              <a:gd name="connsiteX19" fmla="*/ 1262743 w 2022808"/>
              <a:gd name="connsiteY19" fmla="*/ 607816 h 1304502"/>
              <a:gd name="connsiteX20" fmla="*/ 1407886 w 2022808"/>
              <a:gd name="connsiteY20" fmla="*/ 636845 h 1304502"/>
              <a:gd name="connsiteX21" fmla="*/ 1582057 w 2022808"/>
              <a:gd name="connsiteY21" fmla="*/ 680388 h 1304502"/>
              <a:gd name="connsiteX22" fmla="*/ 1625600 w 2022808"/>
              <a:gd name="connsiteY22" fmla="*/ 709416 h 1304502"/>
              <a:gd name="connsiteX23" fmla="*/ 1712686 w 2022808"/>
              <a:gd name="connsiteY23" fmla="*/ 738445 h 1304502"/>
              <a:gd name="connsiteX24" fmla="*/ 1799772 w 2022808"/>
              <a:gd name="connsiteY24" fmla="*/ 781988 h 1304502"/>
              <a:gd name="connsiteX25" fmla="*/ 1843314 w 2022808"/>
              <a:gd name="connsiteY25" fmla="*/ 869073 h 1304502"/>
              <a:gd name="connsiteX26" fmla="*/ 1930400 w 2022808"/>
              <a:gd name="connsiteY26" fmla="*/ 927130 h 1304502"/>
              <a:gd name="connsiteX27" fmla="*/ 2017486 w 2022808"/>
              <a:gd name="connsiteY27" fmla="*/ 999702 h 1304502"/>
              <a:gd name="connsiteX28" fmla="*/ 1872343 w 2022808"/>
              <a:gd name="connsiteY28" fmla="*/ 1057759 h 1304502"/>
              <a:gd name="connsiteX29" fmla="*/ 1785257 w 2022808"/>
              <a:gd name="connsiteY29" fmla="*/ 1086788 h 1304502"/>
              <a:gd name="connsiteX30" fmla="*/ 1625600 w 2022808"/>
              <a:gd name="connsiteY30" fmla="*/ 1130330 h 1304502"/>
              <a:gd name="connsiteX31" fmla="*/ 1582057 w 2022808"/>
              <a:gd name="connsiteY31" fmla="*/ 1144845 h 1304502"/>
              <a:gd name="connsiteX32" fmla="*/ 1451429 w 2022808"/>
              <a:gd name="connsiteY32" fmla="*/ 1188388 h 1304502"/>
              <a:gd name="connsiteX33" fmla="*/ 1364343 w 2022808"/>
              <a:gd name="connsiteY33" fmla="*/ 1246445 h 1304502"/>
              <a:gd name="connsiteX34" fmla="*/ 1291772 w 2022808"/>
              <a:gd name="connsiteY34" fmla="*/ 1304502 h 1304502"/>
              <a:gd name="connsiteX35" fmla="*/ 1146629 w 2022808"/>
              <a:gd name="connsiteY35" fmla="*/ 1275473 h 1304502"/>
              <a:gd name="connsiteX36" fmla="*/ 1103086 w 2022808"/>
              <a:gd name="connsiteY36" fmla="*/ 1231930 h 1304502"/>
              <a:gd name="connsiteX37" fmla="*/ 1059543 w 2022808"/>
              <a:gd name="connsiteY37" fmla="*/ 1202902 h 1304502"/>
              <a:gd name="connsiteX38" fmla="*/ 1045029 w 2022808"/>
              <a:gd name="connsiteY38" fmla="*/ 1159359 h 1304502"/>
              <a:gd name="connsiteX39" fmla="*/ 928914 w 2022808"/>
              <a:gd name="connsiteY39" fmla="*/ 1130330 h 1304502"/>
              <a:gd name="connsiteX40" fmla="*/ 740229 w 2022808"/>
              <a:gd name="connsiteY40" fmla="*/ 1101302 h 1304502"/>
              <a:gd name="connsiteX41" fmla="*/ 551543 w 2022808"/>
              <a:gd name="connsiteY41" fmla="*/ 1115816 h 1304502"/>
              <a:gd name="connsiteX42" fmla="*/ 522514 w 2022808"/>
              <a:gd name="connsiteY42" fmla="*/ 1159359 h 1304502"/>
              <a:gd name="connsiteX43" fmla="*/ 478972 w 2022808"/>
              <a:gd name="connsiteY43" fmla="*/ 1173873 h 1304502"/>
              <a:gd name="connsiteX44" fmla="*/ 435429 w 2022808"/>
              <a:gd name="connsiteY44" fmla="*/ 1217416 h 1304502"/>
              <a:gd name="connsiteX45" fmla="*/ 348343 w 2022808"/>
              <a:gd name="connsiteY45" fmla="*/ 1246445 h 1304502"/>
              <a:gd name="connsiteX46" fmla="*/ 275772 w 2022808"/>
              <a:gd name="connsiteY46" fmla="*/ 1217416 h 1304502"/>
              <a:gd name="connsiteX47" fmla="*/ 188686 w 2022808"/>
              <a:gd name="connsiteY47" fmla="*/ 1159359 h 1304502"/>
              <a:gd name="connsiteX48" fmla="*/ 130629 w 2022808"/>
              <a:gd name="connsiteY48" fmla="*/ 1028730 h 1304502"/>
              <a:gd name="connsiteX49" fmla="*/ 87086 w 2022808"/>
              <a:gd name="connsiteY49" fmla="*/ 985188 h 1304502"/>
              <a:gd name="connsiteX50" fmla="*/ 43543 w 2022808"/>
              <a:gd name="connsiteY50" fmla="*/ 956159 h 1304502"/>
              <a:gd name="connsiteX51" fmla="*/ 0 w 2022808"/>
              <a:gd name="connsiteY51" fmla="*/ 869073 h 1304502"/>
              <a:gd name="connsiteX52" fmla="*/ 14514 w 2022808"/>
              <a:gd name="connsiteY52" fmla="*/ 694902 h 1304502"/>
              <a:gd name="connsiteX53" fmla="*/ 87086 w 2022808"/>
              <a:gd name="connsiteY53" fmla="*/ 593302 h 1304502"/>
              <a:gd name="connsiteX54" fmla="*/ 348343 w 2022808"/>
              <a:gd name="connsiteY54" fmla="*/ 578788 h 1304502"/>
              <a:gd name="connsiteX55" fmla="*/ 464457 w 2022808"/>
              <a:gd name="connsiteY55" fmla="*/ 535245 h 130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022808" h="1304502">
                <a:moveTo>
                  <a:pt x="391886" y="549759"/>
                </a:moveTo>
                <a:cubicBezTo>
                  <a:pt x="411238" y="544921"/>
                  <a:pt x="434366" y="547706"/>
                  <a:pt x="449943" y="535245"/>
                </a:cubicBezTo>
                <a:cubicBezTo>
                  <a:pt x="461890" y="525688"/>
                  <a:pt x="464457" y="507001"/>
                  <a:pt x="464457" y="491702"/>
                </a:cubicBezTo>
                <a:cubicBezTo>
                  <a:pt x="464457" y="478273"/>
                  <a:pt x="448828" y="324233"/>
                  <a:pt x="435429" y="288502"/>
                </a:cubicBezTo>
                <a:cubicBezTo>
                  <a:pt x="429304" y="272169"/>
                  <a:pt x="416076" y="259473"/>
                  <a:pt x="406400" y="244959"/>
                </a:cubicBezTo>
                <a:cubicBezTo>
                  <a:pt x="411238" y="186902"/>
                  <a:pt x="403781" y="126470"/>
                  <a:pt x="420914" y="70788"/>
                </a:cubicBezTo>
                <a:cubicBezTo>
                  <a:pt x="425413" y="56165"/>
                  <a:pt x="450773" y="63115"/>
                  <a:pt x="464457" y="56273"/>
                </a:cubicBezTo>
                <a:cubicBezTo>
                  <a:pt x="577003" y="0"/>
                  <a:pt x="442096" y="49214"/>
                  <a:pt x="551543" y="12730"/>
                </a:cubicBezTo>
                <a:cubicBezTo>
                  <a:pt x="609925" y="22461"/>
                  <a:pt x="641356" y="15457"/>
                  <a:pt x="682172" y="56273"/>
                </a:cubicBezTo>
                <a:cubicBezTo>
                  <a:pt x="741246" y="115347"/>
                  <a:pt x="682751" y="100684"/>
                  <a:pt x="740229" y="186902"/>
                </a:cubicBezTo>
                <a:cubicBezTo>
                  <a:pt x="796012" y="270579"/>
                  <a:pt x="747718" y="189861"/>
                  <a:pt x="783772" y="273988"/>
                </a:cubicBezTo>
                <a:cubicBezTo>
                  <a:pt x="805872" y="325553"/>
                  <a:pt x="812674" y="331856"/>
                  <a:pt x="841829" y="375588"/>
                </a:cubicBezTo>
                <a:cubicBezTo>
                  <a:pt x="846667" y="390102"/>
                  <a:pt x="845525" y="408312"/>
                  <a:pt x="856343" y="419130"/>
                </a:cubicBezTo>
                <a:cubicBezTo>
                  <a:pt x="867161" y="429948"/>
                  <a:pt x="886202" y="426803"/>
                  <a:pt x="899886" y="433645"/>
                </a:cubicBezTo>
                <a:cubicBezTo>
                  <a:pt x="915488" y="441446"/>
                  <a:pt x="927827" y="454872"/>
                  <a:pt x="943429" y="462673"/>
                </a:cubicBezTo>
                <a:cubicBezTo>
                  <a:pt x="957113" y="469515"/>
                  <a:pt x="973288" y="470346"/>
                  <a:pt x="986972" y="477188"/>
                </a:cubicBezTo>
                <a:cubicBezTo>
                  <a:pt x="1002574" y="484989"/>
                  <a:pt x="1014574" y="499131"/>
                  <a:pt x="1030514" y="506216"/>
                </a:cubicBezTo>
                <a:cubicBezTo>
                  <a:pt x="1092603" y="533811"/>
                  <a:pt x="1116548" y="532871"/>
                  <a:pt x="1175657" y="549759"/>
                </a:cubicBezTo>
                <a:cubicBezTo>
                  <a:pt x="1190368" y="553962"/>
                  <a:pt x="1204686" y="559435"/>
                  <a:pt x="1219200" y="564273"/>
                </a:cubicBezTo>
                <a:cubicBezTo>
                  <a:pt x="1233714" y="578787"/>
                  <a:pt x="1244921" y="597632"/>
                  <a:pt x="1262743" y="607816"/>
                </a:cubicBezTo>
                <a:cubicBezTo>
                  <a:pt x="1281502" y="618535"/>
                  <a:pt x="1401220" y="635179"/>
                  <a:pt x="1407886" y="636845"/>
                </a:cubicBezTo>
                <a:cubicBezTo>
                  <a:pt x="1637898" y="694348"/>
                  <a:pt x="1354180" y="642406"/>
                  <a:pt x="1582057" y="680388"/>
                </a:cubicBezTo>
                <a:cubicBezTo>
                  <a:pt x="1596571" y="690064"/>
                  <a:pt x="1609660" y="702331"/>
                  <a:pt x="1625600" y="709416"/>
                </a:cubicBezTo>
                <a:cubicBezTo>
                  <a:pt x="1653562" y="721843"/>
                  <a:pt x="1687226" y="721472"/>
                  <a:pt x="1712686" y="738445"/>
                </a:cubicBezTo>
                <a:cubicBezTo>
                  <a:pt x="1768959" y="775960"/>
                  <a:pt x="1739680" y="761957"/>
                  <a:pt x="1799772" y="781988"/>
                </a:cubicBezTo>
                <a:cubicBezTo>
                  <a:pt x="1810125" y="813046"/>
                  <a:pt x="1816834" y="845903"/>
                  <a:pt x="1843314" y="869073"/>
                </a:cubicBezTo>
                <a:cubicBezTo>
                  <a:pt x="1869570" y="892047"/>
                  <a:pt x="1905730" y="902460"/>
                  <a:pt x="1930400" y="927130"/>
                </a:cubicBezTo>
                <a:cubicBezTo>
                  <a:pt x="1986278" y="983008"/>
                  <a:pt x="1956864" y="959287"/>
                  <a:pt x="2017486" y="999702"/>
                </a:cubicBezTo>
                <a:cubicBezTo>
                  <a:pt x="1987501" y="1089658"/>
                  <a:pt x="2022808" y="1027666"/>
                  <a:pt x="1872343" y="1057759"/>
                </a:cubicBezTo>
                <a:cubicBezTo>
                  <a:pt x="1842338" y="1063760"/>
                  <a:pt x="1815262" y="1080787"/>
                  <a:pt x="1785257" y="1086788"/>
                </a:cubicBezTo>
                <a:cubicBezTo>
                  <a:pt x="1682686" y="1107302"/>
                  <a:pt x="1736083" y="1093502"/>
                  <a:pt x="1625600" y="1130330"/>
                </a:cubicBezTo>
                <a:cubicBezTo>
                  <a:pt x="1611086" y="1135168"/>
                  <a:pt x="1594787" y="1136358"/>
                  <a:pt x="1582057" y="1144845"/>
                </a:cubicBezTo>
                <a:cubicBezTo>
                  <a:pt x="1514028" y="1190197"/>
                  <a:pt x="1555721" y="1171005"/>
                  <a:pt x="1451429" y="1188388"/>
                </a:cubicBezTo>
                <a:cubicBezTo>
                  <a:pt x="1422400" y="1207740"/>
                  <a:pt x="1383696" y="1217416"/>
                  <a:pt x="1364343" y="1246445"/>
                </a:cubicBezTo>
                <a:cubicBezTo>
                  <a:pt x="1326828" y="1302718"/>
                  <a:pt x="1351863" y="1284472"/>
                  <a:pt x="1291772" y="1304502"/>
                </a:cubicBezTo>
                <a:cubicBezTo>
                  <a:pt x="1283162" y="1303272"/>
                  <a:pt x="1174267" y="1293898"/>
                  <a:pt x="1146629" y="1275473"/>
                </a:cubicBezTo>
                <a:cubicBezTo>
                  <a:pt x="1129550" y="1264087"/>
                  <a:pt x="1118855" y="1245071"/>
                  <a:pt x="1103086" y="1231930"/>
                </a:cubicBezTo>
                <a:cubicBezTo>
                  <a:pt x="1089685" y="1220763"/>
                  <a:pt x="1074057" y="1212578"/>
                  <a:pt x="1059543" y="1202902"/>
                </a:cubicBezTo>
                <a:cubicBezTo>
                  <a:pt x="1054705" y="1188388"/>
                  <a:pt x="1058403" y="1166789"/>
                  <a:pt x="1045029" y="1159359"/>
                </a:cubicBezTo>
                <a:cubicBezTo>
                  <a:pt x="1010153" y="1139984"/>
                  <a:pt x="967619" y="1140006"/>
                  <a:pt x="928914" y="1130330"/>
                </a:cubicBezTo>
                <a:cubicBezTo>
                  <a:pt x="828358" y="1105191"/>
                  <a:pt x="890676" y="1118018"/>
                  <a:pt x="740229" y="1101302"/>
                </a:cubicBezTo>
                <a:cubicBezTo>
                  <a:pt x="677334" y="1106140"/>
                  <a:pt x="612494" y="1099562"/>
                  <a:pt x="551543" y="1115816"/>
                </a:cubicBezTo>
                <a:cubicBezTo>
                  <a:pt x="534688" y="1120311"/>
                  <a:pt x="536136" y="1148462"/>
                  <a:pt x="522514" y="1159359"/>
                </a:cubicBezTo>
                <a:cubicBezTo>
                  <a:pt x="510567" y="1168916"/>
                  <a:pt x="493486" y="1169035"/>
                  <a:pt x="478972" y="1173873"/>
                </a:cubicBezTo>
                <a:cubicBezTo>
                  <a:pt x="464458" y="1188387"/>
                  <a:pt x="453372" y="1207447"/>
                  <a:pt x="435429" y="1217416"/>
                </a:cubicBezTo>
                <a:cubicBezTo>
                  <a:pt x="408681" y="1232276"/>
                  <a:pt x="348343" y="1246445"/>
                  <a:pt x="348343" y="1246445"/>
                </a:cubicBezTo>
                <a:cubicBezTo>
                  <a:pt x="324153" y="1236769"/>
                  <a:pt x="297866" y="1231225"/>
                  <a:pt x="275772" y="1217416"/>
                </a:cubicBezTo>
                <a:cubicBezTo>
                  <a:pt x="151522" y="1139759"/>
                  <a:pt x="303794" y="1197727"/>
                  <a:pt x="188686" y="1159359"/>
                </a:cubicBezTo>
                <a:cubicBezTo>
                  <a:pt x="167591" y="1096075"/>
                  <a:pt x="168962" y="1074730"/>
                  <a:pt x="130629" y="1028730"/>
                </a:cubicBezTo>
                <a:cubicBezTo>
                  <a:pt x="117488" y="1012961"/>
                  <a:pt x="102855" y="998328"/>
                  <a:pt x="87086" y="985188"/>
                </a:cubicBezTo>
                <a:cubicBezTo>
                  <a:pt x="73685" y="974021"/>
                  <a:pt x="58057" y="965835"/>
                  <a:pt x="43543" y="956159"/>
                </a:cubicBezTo>
                <a:cubicBezTo>
                  <a:pt x="28865" y="934143"/>
                  <a:pt x="0" y="899120"/>
                  <a:pt x="0" y="869073"/>
                </a:cubicBezTo>
                <a:cubicBezTo>
                  <a:pt x="0" y="810815"/>
                  <a:pt x="4936" y="752368"/>
                  <a:pt x="14514" y="694902"/>
                </a:cubicBezTo>
                <a:cubicBezTo>
                  <a:pt x="25322" y="630055"/>
                  <a:pt x="26044" y="599115"/>
                  <a:pt x="87086" y="593302"/>
                </a:cubicBezTo>
                <a:cubicBezTo>
                  <a:pt x="173913" y="585033"/>
                  <a:pt x="261257" y="583626"/>
                  <a:pt x="348343" y="578788"/>
                </a:cubicBezTo>
                <a:cubicBezTo>
                  <a:pt x="445692" y="546338"/>
                  <a:pt x="408060" y="563443"/>
                  <a:pt x="464457" y="535245"/>
                </a:cubicBezTo>
              </a:path>
            </a:pathLst>
          </a:cu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738908" y="3831771"/>
            <a:ext cx="1153892" cy="798286"/>
          </a:xfrm>
          <a:custGeom>
            <a:avLst/>
            <a:gdLst>
              <a:gd name="connsiteX0" fmla="*/ 283035 w 1153892"/>
              <a:gd name="connsiteY0" fmla="*/ 58058 h 798286"/>
              <a:gd name="connsiteX1" fmla="*/ 166921 w 1153892"/>
              <a:gd name="connsiteY1" fmla="*/ 101600 h 798286"/>
              <a:gd name="connsiteX2" fmla="*/ 137892 w 1153892"/>
              <a:gd name="connsiteY2" fmla="*/ 145143 h 798286"/>
              <a:gd name="connsiteX3" fmla="*/ 79835 w 1153892"/>
              <a:gd name="connsiteY3" fmla="*/ 203200 h 798286"/>
              <a:gd name="connsiteX4" fmla="*/ 50806 w 1153892"/>
              <a:gd name="connsiteY4" fmla="*/ 246743 h 798286"/>
              <a:gd name="connsiteX5" fmla="*/ 36292 w 1153892"/>
              <a:gd name="connsiteY5" fmla="*/ 290286 h 798286"/>
              <a:gd name="connsiteX6" fmla="*/ 7263 w 1153892"/>
              <a:gd name="connsiteY6" fmla="*/ 333829 h 798286"/>
              <a:gd name="connsiteX7" fmla="*/ 50806 w 1153892"/>
              <a:gd name="connsiteY7" fmla="*/ 435429 h 798286"/>
              <a:gd name="connsiteX8" fmla="*/ 123378 w 1153892"/>
              <a:gd name="connsiteY8" fmla="*/ 537029 h 798286"/>
              <a:gd name="connsiteX9" fmla="*/ 152406 w 1153892"/>
              <a:gd name="connsiteY9" fmla="*/ 580572 h 798286"/>
              <a:gd name="connsiteX10" fmla="*/ 195949 w 1153892"/>
              <a:gd name="connsiteY10" fmla="*/ 595086 h 798286"/>
              <a:gd name="connsiteX11" fmla="*/ 283035 w 1153892"/>
              <a:gd name="connsiteY11" fmla="*/ 638629 h 798286"/>
              <a:gd name="connsiteX12" fmla="*/ 413663 w 1153892"/>
              <a:gd name="connsiteY12" fmla="*/ 740229 h 798286"/>
              <a:gd name="connsiteX13" fmla="*/ 457206 w 1153892"/>
              <a:gd name="connsiteY13" fmla="*/ 769258 h 798286"/>
              <a:gd name="connsiteX14" fmla="*/ 631378 w 1153892"/>
              <a:gd name="connsiteY14" fmla="*/ 798286 h 798286"/>
              <a:gd name="connsiteX15" fmla="*/ 718463 w 1153892"/>
              <a:gd name="connsiteY15" fmla="*/ 783772 h 798286"/>
              <a:gd name="connsiteX16" fmla="*/ 805549 w 1153892"/>
              <a:gd name="connsiteY16" fmla="*/ 754743 h 798286"/>
              <a:gd name="connsiteX17" fmla="*/ 994235 w 1153892"/>
              <a:gd name="connsiteY17" fmla="*/ 740229 h 798286"/>
              <a:gd name="connsiteX18" fmla="*/ 1052292 w 1153892"/>
              <a:gd name="connsiteY18" fmla="*/ 725715 h 798286"/>
              <a:gd name="connsiteX19" fmla="*/ 1066806 w 1153892"/>
              <a:gd name="connsiteY19" fmla="*/ 682172 h 798286"/>
              <a:gd name="connsiteX20" fmla="*/ 1110349 w 1153892"/>
              <a:gd name="connsiteY20" fmla="*/ 653143 h 798286"/>
              <a:gd name="connsiteX21" fmla="*/ 1153892 w 1153892"/>
              <a:gd name="connsiteY21" fmla="*/ 566058 h 798286"/>
              <a:gd name="connsiteX22" fmla="*/ 1139378 w 1153892"/>
              <a:gd name="connsiteY22" fmla="*/ 478972 h 798286"/>
              <a:gd name="connsiteX23" fmla="*/ 1110349 w 1153892"/>
              <a:gd name="connsiteY23" fmla="*/ 348343 h 798286"/>
              <a:gd name="connsiteX24" fmla="*/ 1081321 w 1153892"/>
              <a:gd name="connsiteY24" fmla="*/ 304800 h 798286"/>
              <a:gd name="connsiteX25" fmla="*/ 979721 w 1153892"/>
              <a:gd name="connsiteY25" fmla="*/ 217715 h 798286"/>
              <a:gd name="connsiteX26" fmla="*/ 950692 w 1153892"/>
              <a:gd name="connsiteY26" fmla="*/ 174172 h 798286"/>
              <a:gd name="connsiteX27" fmla="*/ 878121 w 1153892"/>
              <a:gd name="connsiteY27" fmla="*/ 159658 h 798286"/>
              <a:gd name="connsiteX28" fmla="*/ 791035 w 1153892"/>
              <a:gd name="connsiteY28" fmla="*/ 116115 h 798286"/>
              <a:gd name="connsiteX29" fmla="*/ 703949 w 1153892"/>
              <a:gd name="connsiteY29" fmla="*/ 87086 h 798286"/>
              <a:gd name="connsiteX30" fmla="*/ 573321 w 1153892"/>
              <a:gd name="connsiteY30" fmla="*/ 43543 h 798286"/>
              <a:gd name="connsiteX31" fmla="*/ 486235 w 1153892"/>
              <a:gd name="connsiteY31" fmla="*/ 14515 h 798286"/>
              <a:gd name="connsiteX32" fmla="*/ 442692 w 1153892"/>
              <a:gd name="connsiteY32" fmla="*/ 0 h 798286"/>
              <a:gd name="connsiteX33" fmla="*/ 268521 w 1153892"/>
              <a:gd name="connsiteY33" fmla="*/ 43543 h 798286"/>
              <a:gd name="connsiteX34" fmla="*/ 283035 w 1153892"/>
              <a:gd name="connsiteY34" fmla="*/ 58058 h 798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53892" h="798286">
                <a:moveTo>
                  <a:pt x="283035" y="58058"/>
                </a:moveTo>
                <a:cubicBezTo>
                  <a:pt x="231111" y="68442"/>
                  <a:pt x="204294" y="64227"/>
                  <a:pt x="166921" y="101600"/>
                </a:cubicBezTo>
                <a:cubicBezTo>
                  <a:pt x="154586" y="113935"/>
                  <a:pt x="147568" y="130629"/>
                  <a:pt x="137892" y="145143"/>
                </a:cubicBezTo>
                <a:cubicBezTo>
                  <a:pt x="106225" y="240145"/>
                  <a:pt x="150207" y="146903"/>
                  <a:pt x="79835" y="203200"/>
                </a:cubicBezTo>
                <a:cubicBezTo>
                  <a:pt x="66213" y="214097"/>
                  <a:pt x="60482" y="232229"/>
                  <a:pt x="50806" y="246743"/>
                </a:cubicBezTo>
                <a:cubicBezTo>
                  <a:pt x="45968" y="261257"/>
                  <a:pt x="43134" y="276602"/>
                  <a:pt x="36292" y="290286"/>
                </a:cubicBezTo>
                <a:cubicBezTo>
                  <a:pt x="28491" y="305888"/>
                  <a:pt x="9730" y="316560"/>
                  <a:pt x="7263" y="333829"/>
                </a:cubicBezTo>
                <a:cubicBezTo>
                  <a:pt x="0" y="384673"/>
                  <a:pt x="33457" y="396394"/>
                  <a:pt x="50806" y="435429"/>
                </a:cubicBezTo>
                <a:cubicBezTo>
                  <a:pt x="97925" y="541446"/>
                  <a:pt x="44181" y="510630"/>
                  <a:pt x="123378" y="537029"/>
                </a:cubicBezTo>
                <a:cubicBezTo>
                  <a:pt x="133054" y="551543"/>
                  <a:pt x="138785" y="569675"/>
                  <a:pt x="152406" y="580572"/>
                </a:cubicBezTo>
                <a:cubicBezTo>
                  <a:pt x="164353" y="590129"/>
                  <a:pt x="182265" y="588244"/>
                  <a:pt x="195949" y="595086"/>
                </a:cubicBezTo>
                <a:cubicBezTo>
                  <a:pt x="308495" y="651359"/>
                  <a:pt x="173589" y="602148"/>
                  <a:pt x="283035" y="638629"/>
                </a:cubicBezTo>
                <a:cubicBezTo>
                  <a:pt x="380939" y="736533"/>
                  <a:pt x="331175" y="712733"/>
                  <a:pt x="413663" y="740229"/>
                </a:cubicBezTo>
                <a:cubicBezTo>
                  <a:pt x="428177" y="749905"/>
                  <a:pt x="441604" y="761457"/>
                  <a:pt x="457206" y="769258"/>
                </a:cubicBezTo>
                <a:cubicBezTo>
                  <a:pt x="505836" y="793573"/>
                  <a:pt x="589993" y="793688"/>
                  <a:pt x="631378" y="798286"/>
                </a:cubicBezTo>
                <a:cubicBezTo>
                  <a:pt x="660406" y="793448"/>
                  <a:pt x="689913" y="790910"/>
                  <a:pt x="718463" y="783772"/>
                </a:cubicBezTo>
                <a:cubicBezTo>
                  <a:pt x="748148" y="776351"/>
                  <a:pt x="775040" y="757090"/>
                  <a:pt x="805549" y="754743"/>
                </a:cubicBezTo>
                <a:lnTo>
                  <a:pt x="994235" y="740229"/>
                </a:lnTo>
                <a:cubicBezTo>
                  <a:pt x="1013587" y="735391"/>
                  <a:pt x="1036715" y="738176"/>
                  <a:pt x="1052292" y="725715"/>
                </a:cubicBezTo>
                <a:cubicBezTo>
                  <a:pt x="1064239" y="716158"/>
                  <a:pt x="1057249" y="694119"/>
                  <a:pt x="1066806" y="682172"/>
                </a:cubicBezTo>
                <a:cubicBezTo>
                  <a:pt x="1077703" y="668550"/>
                  <a:pt x="1095835" y="662819"/>
                  <a:pt x="1110349" y="653143"/>
                </a:cubicBezTo>
                <a:cubicBezTo>
                  <a:pt x="1125026" y="631128"/>
                  <a:pt x="1153892" y="596104"/>
                  <a:pt x="1153892" y="566058"/>
                </a:cubicBezTo>
                <a:cubicBezTo>
                  <a:pt x="1153892" y="536629"/>
                  <a:pt x="1144642" y="507926"/>
                  <a:pt x="1139378" y="478972"/>
                </a:cubicBezTo>
                <a:cubicBezTo>
                  <a:pt x="1137204" y="467012"/>
                  <a:pt x="1117704" y="365506"/>
                  <a:pt x="1110349" y="348343"/>
                </a:cubicBezTo>
                <a:cubicBezTo>
                  <a:pt x="1103478" y="332309"/>
                  <a:pt x="1092488" y="318201"/>
                  <a:pt x="1081321" y="304800"/>
                </a:cubicBezTo>
                <a:cubicBezTo>
                  <a:pt x="1002333" y="210015"/>
                  <a:pt x="1075812" y="313806"/>
                  <a:pt x="979721" y="217715"/>
                </a:cubicBezTo>
                <a:cubicBezTo>
                  <a:pt x="967386" y="205380"/>
                  <a:pt x="965838" y="182827"/>
                  <a:pt x="950692" y="174172"/>
                </a:cubicBezTo>
                <a:cubicBezTo>
                  <a:pt x="929273" y="161933"/>
                  <a:pt x="902054" y="165641"/>
                  <a:pt x="878121" y="159658"/>
                </a:cubicBezTo>
                <a:cubicBezTo>
                  <a:pt x="787382" y="136973"/>
                  <a:pt x="882251" y="156655"/>
                  <a:pt x="791035" y="116115"/>
                </a:cubicBezTo>
                <a:cubicBezTo>
                  <a:pt x="763073" y="103688"/>
                  <a:pt x="732978" y="96762"/>
                  <a:pt x="703949" y="87086"/>
                </a:cubicBezTo>
                <a:lnTo>
                  <a:pt x="573321" y="43543"/>
                </a:lnTo>
                <a:lnTo>
                  <a:pt x="486235" y="14515"/>
                </a:lnTo>
                <a:lnTo>
                  <a:pt x="442692" y="0"/>
                </a:lnTo>
                <a:cubicBezTo>
                  <a:pt x="413912" y="4797"/>
                  <a:pt x="291520" y="20544"/>
                  <a:pt x="268521" y="43543"/>
                </a:cubicBezTo>
                <a:lnTo>
                  <a:pt x="283035" y="58058"/>
                </a:lnTo>
                <a:close/>
              </a:path>
            </a:pathLst>
          </a:custGeom>
          <a:noFill/>
          <a:ln w="57150" cap="rnd" cmpd="sng" algn="ctr">
            <a:solidFill>
              <a:srgbClr val="7030A0"/>
            </a:solidFill>
            <a:prstDash val="solid"/>
          </a:ln>
          <a:effectLst/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810000" y="6019800"/>
            <a:ext cx="3581400" cy="457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1295400"/>
            <a:ext cx="53340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Autofit/>
          </a:bodyPr>
          <a:lstStyle/>
          <a:p>
            <a:pPr algn="ctr"/>
            <a:r>
              <a:rPr 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/>
            </a:r>
            <a:br>
              <a:rPr 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</a:br>
            <a:r>
              <a:rPr 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Empire of Ghana</a:t>
            </a:r>
            <a:endParaRPr lang="en-US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57200" y="838200"/>
            <a:ext cx="8077200" cy="1569660"/>
          </a:xfrm>
          <a:prstGeom prst="rect">
            <a:avLst/>
          </a:prstGeom>
          <a:solidFill>
            <a:srgbClr val="F296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Aft>
                <a:spcPct val="5000"/>
              </a:spcAft>
            </a:pPr>
            <a:r>
              <a:rPr lang="en-US" sz="2400" dirty="0"/>
              <a:t>Trade was vital to the societies of West Africa. That region produced valuable resources—notably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gold</a:t>
            </a:r>
            <a:r>
              <a:rPr lang="en-US" sz="2400" dirty="0"/>
              <a:t>—that brought high prices. By the 800s, rulers of Ghana had used the wealth from these products to create a huge, powerful empire</a:t>
            </a:r>
            <a:r>
              <a:rPr lang="en-US" dirty="0"/>
              <a:t>.</a:t>
            </a:r>
            <a:endParaRPr lang="en-US" b="1" dirty="0"/>
          </a:p>
        </p:txBody>
      </p:sp>
      <p:grpSp>
        <p:nvGrpSpPr>
          <p:cNvPr id="7" name="Group 3"/>
          <p:cNvGrpSpPr>
            <a:grpSpLocks/>
          </p:cNvGrpSpPr>
          <p:nvPr/>
        </p:nvGrpSpPr>
        <p:grpSpPr bwMode="auto">
          <a:xfrm>
            <a:off x="-841" y="2514600"/>
            <a:ext cx="2896441" cy="4114800"/>
            <a:chOff x="267" y="624"/>
            <a:chExt cx="1749" cy="3120"/>
          </a:xfrm>
        </p:grpSpPr>
        <p:sp>
          <p:nvSpPr>
            <p:cNvPr id="9" name="Text Box 4"/>
            <p:cNvSpPr txBox="1">
              <a:spLocks noChangeArrowheads="1"/>
            </p:cNvSpPr>
            <p:nvPr/>
          </p:nvSpPr>
          <p:spPr bwMode="auto">
            <a:xfrm>
              <a:off x="267" y="960"/>
              <a:ext cx="1749" cy="2784"/>
            </a:xfrm>
            <a:prstGeom prst="rect">
              <a:avLst/>
            </a:prstGeom>
            <a:solidFill>
              <a:srgbClr val="B8D9E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174625" indent="-174625">
                <a:lnSpc>
                  <a:spcPct val="100000"/>
                </a:lnSpc>
                <a:spcBef>
                  <a:spcPct val="0"/>
                </a:spcBef>
                <a:spcAft>
                  <a:spcPct val="45000"/>
                </a:spcAft>
                <a:buFontTx/>
                <a:buChar char="•"/>
              </a:pPr>
              <a:r>
                <a:rPr lang="en-US" sz="2000" dirty="0">
                  <a:latin typeface="Arial Black" pitchFamily="34" charset="0"/>
                </a:rPr>
                <a:t>Ghana had many resources, but location delayed development as trading empire</a:t>
              </a:r>
            </a:p>
            <a:p>
              <a:pPr marL="174625" indent="-174625">
                <a:lnSpc>
                  <a:spcPct val="100000"/>
                </a:lnSpc>
                <a:spcBef>
                  <a:spcPct val="0"/>
                </a:spcBef>
                <a:spcAft>
                  <a:spcPct val="45000"/>
                </a:spcAft>
                <a:buFontTx/>
                <a:buChar char="•"/>
              </a:pPr>
              <a:r>
                <a:rPr lang="en-US" sz="2000" dirty="0">
                  <a:latin typeface="Arial Black" pitchFamily="34" charset="0"/>
                </a:rPr>
                <a:t>Had no easy access to sea</a:t>
              </a:r>
            </a:p>
            <a:p>
              <a:pPr marL="174625" indent="-174625">
                <a:lnSpc>
                  <a:spcPct val="100000"/>
                </a:lnSpc>
                <a:spcBef>
                  <a:spcPct val="0"/>
                </a:spcBef>
                <a:spcAft>
                  <a:spcPct val="45000"/>
                </a:spcAft>
                <a:buFontTx/>
                <a:buChar char="•"/>
              </a:pPr>
              <a:r>
                <a:rPr lang="en-US" sz="2000" dirty="0">
                  <a:latin typeface="Arial Black" pitchFamily="34" charset="0"/>
                </a:rPr>
                <a:t>Sahara desert blocked overland trade routes</a:t>
              </a:r>
            </a:p>
          </p:txBody>
        </p: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268" y="624"/>
              <a:ext cx="1748" cy="336"/>
            </a:xfrm>
            <a:prstGeom prst="rect">
              <a:avLst/>
            </a:prstGeom>
            <a:solidFill>
              <a:srgbClr val="B8D9E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45000"/>
                </a:spcAft>
              </a:pPr>
              <a:r>
                <a:rPr lang="en-US" sz="2400" b="1" i="1" dirty="0">
                  <a:solidFill>
                    <a:srgbClr val="002060"/>
                  </a:solidFill>
                </a:rPr>
                <a:t>The Rise of Ghana</a:t>
              </a:r>
            </a:p>
          </p:txBody>
        </p:sp>
      </p:grpSp>
      <p:grpSp>
        <p:nvGrpSpPr>
          <p:cNvPr id="11" name="Group 6"/>
          <p:cNvGrpSpPr>
            <a:grpSpLocks/>
          </p:cNvGrpSpPr>
          <p:nvPr/>
        </p:nvGrpSpPr>
        <p:grpSpPr bwMode="auto">
          <a:xfrm>
            <a:off x="2971800" y="2514600"/>
            <a:ext cx="3200400" cy="4114800"/>
            <a:chOff x="384" y="624"/>
            <a:chExt cx="1632" cy="3120"/>
          </a:xfrm>
        </p:grpSpPr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384" y="960"/>
              <a:ext cx="1632" cy="2784"/>
            </a:xfrm>
            <a:prstGeom prst="rect">
              <a:avLst/>
            </a:prstGeom>
            <a:solidFill>
              <a:srgbClr val="80B3D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174625" indent="-174625">
                <a:lnSpc>
                  <a:spcPct val="100000"/>
                </a:lnSpc>
                <a:spcBef>
                  <a:spcPct val="0"/>
                </a:spcBef>
                <a:spcAft>
                  <a:spcPct val="45000"/>
                </a:spcAft>
                <a:buFontTx/>
                <a:buChar char="•"/>
              </a:pPr>
              <a:r>
                <a:rPr lang="en-US" sz="2000" b="1" dirty="0"/>
                <a:t>First few centuries AD, North African traders learned how to cross Sahara</a:t>
              </a:r>
            </a:p>
            <a:p>
              <a:pPr marL="174625" indent="-174625">
                <a:lnSpc>
                  <a:spcPct val="100000"/>
                </a:lnSpc>
                <a:spcBef>
                  <a:spcPct val="0"/>
                </a:spcBef>
                <a:spcAft>
                  <a:spcPct val="45000"/>
                </a:spcAft>
                <a:buFontTx/>
                <a:buChar char="•"/>
              </a:pPr>
              <a:r>
                <a:rPr lang="en-US" sz="2000" b="1" dirty="0"/>
                <a:t>Traveled in large caravans with camels</a:t>
              </a:r>
            </a:p>
            <a:p>
              <a:pPr marL="174625" indent="-174625">
                <a:lnSpc>
                  <a:spcPct val="100000"/>
                </a:lnSpc>
                <a:spcBef>
                  <a:spcPct val="0"/>
                </a:spcBef>
                <a:spcAft>
                  <a:spcPct val="45000"/>
                </a:spcAft>
                <a:buFontTx/>
                <a:buChar char="•"/>
              </a:pPr>
              <a:r>
                <a:rPr lang="en-US" sz="2000" b="1" dirty="0"/>
                <a:t>Camels did not need much water, could survive trip across harsh desert</a:t>
              </a:r>
            </a:p>
          </p:txBody>
        </p:sp>
        <p:sp>
          <p:nvSpPr>
            <p:cNvPr id="13" name="Text Box 8"/>
            <p:cNvSpPr txBox="1">
              <a:spLocks noChangeArrowheads="1"/>
            </p:cNvSpPr>
            <p:nvPr/>
          </p:nvSpPr>
          <p:spPr bwMode="auto">
            <a:xfrm>
              <a:off x="384" y="624"/>
              <a:ext cx="1632" cy="336"/>
            </a:xfrm>
            <a:prstGeom prst="rect">
              <a:avLst/>
            </a:prstGeom>
            <a:solidFill>
              <a:srgbClr val="80B3D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45000"/>
                </a:spcAft>
              </a:pPr>
              <a:r>
                <a:rPr lang="en-US" sz="2400" b="1" i="1" dirty="0"/>
                <a:t>Desert Travel</a:t>
              </a:r>
            </a:p>
          </p:txBody>
        </p:sp>
      </p:grpSp>
      <p:grpSp>
        <p:nvGrpSpPr>
          <p:cNvPr id="14" name="Group 9"/>
          <p:cNvGrpSpPr>
            <a:grpSpLocks/>
          </p:cNvGrpSpPr>
          <p:nvPr/>
        </p:nvGrpSpPr>
        <p:grpSpPr bwMode="auto">
          <a:xfrm>
            <a:off x="6248400" y="2514600"/>
            <a:ext cx="2743480" cy="4114800"/>
            <a:chOff x="617" y="624"/>
            <a:chExt cx="1399" cy="3120"/>
          </a:xfrm>
        </p:grpSpPr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617" y="960"/>
              <a:ext cx="1399" cy="2784"/>
            </a:xfrm>
            <a:prstGeom prst="rect">
              <a:avLst/>
            </a:prstGeom>
            <a:solidFill>
              <a:srgbClr val="B8D9E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174625" indent="-174625">
                <a:lnSpc>
                  <a:spcPct val="100000"/>
                </a:lnSpc>
                <a:spcBef>
                  <a:spcPct val="0"/>
                </a:spcBef>
                <a:spcAft>
                  <a:spcPct val="45000"/>
                </a:spcAft>
                <a:buFontTx/>
                <a:buChar char="•"/>
              </a:pPr>
              <a:r>
                <a:rPr lang="en-US" sz="1800" dirty="0"/>
                <a:t>Once traders began crossing Sahara, Ghana became key player in African trade</a:t>
              </a:r>
            </a:p>
            <a:p>
              <a:pPr marL="174625" indent="-174625">
                <a:lnSpc>
                  <a:spcPct val="100000"/>
                </a:lnSpc>
                <a:spcBef>
                  <a:spcPct val="0"/>
                </a:spcBef>
                <a:spcAft>
                  <a:spcPct val="45000"/>
                </a:spcAft>
                <a:buFontTx/>
                <a:buChar char="•"/>
              </a:pPr>
              <a:r>
                <a:rPr lang="en-US" sz="1800" dirty="0"/>
                <a:t>Berber traders traded food, hard goods, copper, salt for gold</a:t>
              </a:r>
            </a:p>
            <a:p>
              <a:pPr marL="174625" indent="-174625">
                <a:lnSpc>
                  <a:spcPct val="100000"/>
                </a:lnSpc>
                <a:spcBef>
                  <a:spcPct val="0"/>
                </a:spcBef>
                <a:spcAft>
                  <a:spcPct val="45000"/>
                </a:spcAft>
                <a:buFontTx/>
                <a:buChar char="•"/>
              </a:pPr>
              <a:r>
                <a:rPr lang="en-US" sz="1800" dirty="0"/>
                <a:t>Ghana traded salt to people in south, where salt scarce</a:t>
              </a:r>
            </a:p>
          </p:txBody>
        </p: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617" y="624"/>
              <a:ext cx="1399" cy="336"/>
            </a:xfrm>
            <a:prstGeom prst="rect">
              <a:avLst/>
            </a:prstGeom>
            <a:solidFill>
              <a:srgbClr val="B8D9E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45000"/>
                </a:spcAft>
              </a:pPr>
              <a:r>
                <a:rPr lang="en-US" b="1" i="1"/>
                <a:t>Goods for Gold</a:t>
              </a:r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2514600"/>
            <a:ext cx="6324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5486400" y="3886200"/>
            <a:ext cx="1828800" cy="3693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Sahara Desert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514600"/>
            <a:ext cx="2895600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2362200"/>
            <a:ext cx="2971800" cy="42910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514601"/>
            <a:ext cx="6172200" cy="4114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9144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How did The Kings of </a:t>
            </a:r>
            <a:r>
              <a:rPr lang="en-US" sz="3200" b="1" dirty="0" err="1" smtClean="0"/>
              <a:t>ghana</a:t>
            </a:r>
            <a:r>
              <a:rPr lang="en-US" sz="3200" b="1" dirty="0" smtClean="0"/>
              <a:t> </a:t>
            </a:r>
            <a:br>
              <a:rPr lang="en-US" sz="3200" b="1" dirty="0" smtClean="0"/>
            </a:br>
            <a:r>
              <a:rPr lang="en-US" sz="3200" b="1" dirty="0" smtClean="0"/>
              <a:t>become so wealthy?</a:t>
            </a:r>
            <a:endParaRPr lang="en-US" sz="3200" b="1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57200" y="1447800"/>
            <a:ext cx="8229600" cy="1477328"/>
          </a:xfrm>
          <a:prstGeom prst="rect">
            <a:avLst/>
          </a:prstGeom>
          <a:solidFill>
            <a:srgbClr val="FEE8EA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3363" indent="-233363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</a:pPr>
            <a:r>
              <a:rPr lang="en-US" sz="2000" b="1" i="1" dirty="0"/>
              <a:t>Control</a:t>
            </a:r>
            <a:endParaRPr lang="en-US" sz="2800" b="1" i="1" dirty="0"/>
          </a:p>
          <a:p>
            <a:pPr marL="233363" indent="-233363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FontTx/>
              <a:buChar char="•"/>
            </a:pPr>
            <a:r>
              <a:rPr lang="en-US" sz="2000" dirty="0"/>
              <a:t>800 AD, Ghana controlled nearly all trade of salt, gold in sub-Saharan Africa</a:t>
            </a:r>
          </a:p>
          <a:p>
            <a:pPr marL="233363" indent="-233363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FontTx/>
              <a:buChar char="•"/>
            </a:pPr>
            <a:r>
              <a:rPr lang="en-US" sz="2000" dirty="0"/>
              <a:t>Capital, </a:t>
            </a:r>
            <a:r>
              <a:rPr lang="en-US" sz="2000" dirty="0" err="1"/>
              <a:t>Koumbi-Saleh</a:t>
            </a:r>
            <a:r>
              <a:rPr lang="en-US" sz="2000" dirty="0"/>
              <a:t>, located between Ghana’s gold mines, desert trade routes, was preferred trading place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57200" y="4495800"/>
            <a:ext cx="8229600" cy="1938992"/>
          </a:xfrm>
          <a:prstGeom prst="rect">
            <a:avLst/>
          </a:prstGeom>
          <a:solidFill>
            <a:srgbClr val="F29699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3363" indent="-233363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</a:pPr>
            <a:r>
              <a:rPr lang="en-US" sz="2000" b="1" i="1" dirty="0"/>
              <a:t>Gold Supply Scarce</a:t>
            </a:r>
            <a:endParaRPr lang="en-US" sz="2800" b="1" i="1" dirty="0"/>
          </a:p>
          <a:p>
            <a:pPr marL="233363" indent="-233363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FontTx/>
              <a:buChar char="•"/>
            </a:pPr>
            <a:r>
              <a:rPr lang="en-US" sz="2000" dirty="0"/>
              <a:t>Gold not taxed the same; taxes might discourage traders from buying gold</a:t>
            </a:r>
          </a:p>
          <a:p>
            <a:pPr marL="233363" indent="-233363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FontTx/>
              <a:buChar char="•"/>
            </a:pPr>
            <a:r>
              <a:rPr lang="en-US" sz="2000" dirty="0"/>
              <a:t>To keep gold prices high, kings ruled only they could own large gold nuggets</a:t>
            </a:r>
          </a:p>
          <a:p>
            <a:pPr marL="233363" indent="-233363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FontTx/>
              <a:buChar char="•"/>
            </a:pPr>
            <a:r>
              <a:rPr lang="en-US" sz="2000" dirty="0"/>
              <a:t>Others could only own gold dust; kept location of gold mines secret</a:t>
            </a:r>
          </a:p>
          <a:p>
            <a:pPr marL="233363" indent="-233363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FontTx/>
              <a:buChar char="•"/>
            </a:pPr>
            <a:r>
              <a:rPr lang="en-US" sz="2000" dirty="0"/>
              <a:t>This kept supply of gold scarce; kept market from being flooded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457200" y="2971800"/>
            <a:ext cx="8229600" cy="1477328"/>
          </a:xfrm>
          <a:prstGeom prst="rect">
            <a:avLst/>
          </a:prstGeom>
          <a:solidFill>
            <a:srgbClr val="F8C4C5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3363" indent="-233363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</a:pPr>
            <a:r>
              <a:rPr lang="en-US" sz="2000" b="1" i="1" dirty="0"/>
              <a:t>Salt Taxes</a:t>
            </a:r>
            <a:endParaRPr lang="en-US" sz="2800" i="1" dirty="0"/>
          </a:p>
          <a:p>
            <a:pPr marL="233363" indent="-233363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FontTx/>
              <a:buChar char="•"/>
            </a:pPr>
            <a:r>
              <a:rPr lang="en-US" sz="2000" dirty="0"/>
              <a:t>Ghana’s kings built great wealth taxing goods brought to empire’s markets</a:t>
            </a:r>
          </a:p>
          <a:p>
            <a:pPr marL="233363" indent="-233363">
              <a:lnSpc>
                <a:spcPct val="100000"/>
              </a:lnSpc>
              <a:spcBef>
                <a:spcPct val="0"/>
              </a:spcBef>
              <a:spcAft>
                <a:spcPct val="25000"/>
              </a:spcAft>
              <a:buFontTx/>
              <a:buChar char="•"/>
            </a:pPr>
            <a:r>
              <a:rPr lang="en-US" sz="2000" dirty="0"/>
              <a:t>Majority of taxes charged on salt: charged fee for each load of salt brought into Ghana from north, larger fee for each load exported to south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" y="1371600"/>
            <a:ext cx="9067800" cy="51054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562600" y="1524000"/>
            <a:ext cx="3352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en-US" sz="4000" b="1" dirty="0" smtClean="0"/>
              <a:t>By creating a </a:t>
            </a:r>
            <a:r>
              <a:rPr lang="en-US" sz="4000" b="1" dirty="0"/>
              <a:t>Trading </a:t>
            </a:r>
            <a:r>
              <a:rPr lang="en-US" sz="4000" b="1" dirty="0" smtClean="0"/>
              <a:t>Empire </a:t>
            </a:r>
            <a:r>
              <a:rPr lang="en-US" sz="4000" dirty="0" smtClean="0"/>
              <a:t>by taxing salt and gold, by controlling the price of gold</a:t>
            </a:r>
          </a:p>
          <a:p>
            <a:pPr algn="ctr">
              <a:lnSpc>
                <a:spcPct val="100000"/>
              </a:lnSpc>
              <a:spcBef>
                <a:spcPct val="0"/>
              </a:spcBef>
            </a:pPr>
            <a:endParaRPr lang="en-US" sz="40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47800"/>
            <a:ext cx="5000625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7848600" y="9906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Per 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6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5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660900" y="1143000"/>
            <a:ext cx="4025900" cy="4800600"/>
            <a:chOff x="384" y="624"/>
            <a:chExt cx="1632" cy="3120"/>
          </a:xfrm>
        </p:grpSpPr>
        <p:sp>
          <p:nvSpPr>
            <p:cNvPr id="3" name="Text Box 3"/>
            <p:cNvSpPr txBox="1">
              <a:spLocks noChangeArrowheads="1"/>
            </p:cNvSpPr>
            <p:nvPr/>
          </p:nvSpPr>
          <p:spPr bwMode="auto">
            <a:xfrm>
              <a:off x="384" y="960"/>
              <a:ext cx="1632" cy="2784"/>
            </a:xfrm>
            <a:prstGeom prst="rect">
              <a:avLst/>
            </a:prstGeom>
            <a:solidFill>
              <a:srgbClr val="F29699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</a:pPr>
              <a:endParaRPr lang="en-US" sz="1000" dirty="0"/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r>
                <a:rPr lang="en-US" sz="2400" dirty="0"/>
                <a:t>Ghana’s empire was weakened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endParaRPr lang="en-US" sz="1000" dirty="0"/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r>
                <a:rPr lang="en-US" sz="2400" dirty="0"/>
                <a:t>King unable to deal with rebellion in part of empire 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endParaRPr lang="en-US" sz="1000" dirty="0"/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r>
                <a:rPr lang="en-US" sz="2400" dirty="0"/>
                <a:t>Soon Ghana fell into decline; new empire took its place</a:t>
              </a:r>
              <a:endParaRPr lang="en-US" dirty="0"/>
            </a:p>
          </p:txBody>
        </p:sp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384" y="624"/>
              <a:ext cx="1632" cy="336"/>
            </a:xfrm>
            <a:prstGeom prst="rect">
              <a:avLst/>
            </a:prstGeom>
            <a:solidFill>
              <a:srgbClr val="F29699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</a:pPr>
              <a:r>
                <a:rPr lang="en-US" sz="2400" b="1" i="1" dirty="0"/>
                <a:t>Results of Conflict </a:t>
              </a:r>
            </a:p>
          </p:txBody>
        </p:sp>
      </p:grp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457200" y="1143000"/>
            <a:ext cx="4025900" cy="4800600"/>
            <a:chOff x="384" y="624"/>
            <a:chExt cx="1632" cy="3120"/>
          </a:xfrm>
        </p:grpSpPr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384" y="960"/>
              <a:ext cx="1632" cy="2784"/>
            </a:xfrm>
            <a:prstGeom prst="rect">
              <a:avLst/>
            </a:prstGeom>
            <a:solidFill>
              <a:srgbClr val="B8D9EC"/>
            </a:soli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r>
                <a:rPr lang="en-US" sz="2400" dirty="0"/>
                <a:t>Mid-1000s, Ghana’s empire rich and powerful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endParaRPr lang="en-US" sz="1000" dirty="0"/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r>
                <a:rPr lang="en-US" sz="2400" dirty="0"/>
                <a:t>King tried to expand to north into lands controlled by </a:t>
              </a:r>
              <a:r>
                <a:rPr lang="en-US" sz="2400" dirty="0" err="1"/>
                <a:t>Almoravids</a:t>
              </a:r>
              <a:r>
                <a:rPr lang="en-US" sz="2400" dirty="0"/>
                <a:t>, a Muslim Berber kingdom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endParaRPr lang="en-US" sz="1000" dirty="0"/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r>
                <a:rPr lang="en-US" sz="2400" dirty="0"/>
                <a:t>Attempt led to long war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endParaRPr lang="en-US" sz="1000" dirty="0"/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r>
                <a:rPr lang="en-US" sz="2400" dirty="0"/>
                <a:t>In 1076, </a:t>
              </a:r>
              <a:r>
                <a:rPr lang="en-US" sz="2400" dirty="0" err="1"/>
                <a:t>Almoravids</a:t>
              </a:r>
              <a:r>
                <a:rPr lang="en-US" sz="2400" dirty="0"/>
                <a:t> captured </a:t>
              </a:r>
              <a:r>
                <a:rPr lang="en-US" sz="2400" dirty="0" err="1"/>
                <a:t>Koumbi-Saleh</a:t>
              </a:r>
              <a:r>
                <a:rPr lang="en-US" sz="2400" dirty="0"/>
                <a:t>, Ghana’s capital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84" y="624"/>
              <a:ext cx="1632" cy="336"/>
            </a:xfrm>
            <a:prstGeom prst="rect">
              <a:avLst/>
            </a:prstGeom>
            <a:solidFill>
              <a:srgbClr val="B8D9EC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</a:pPr>
              <a:r>
                <a:rPr lang="en-US" sz="2400" b="1" i="1" dirty="0"/>
                <a:t>Attempts at Expansion</a:t>
              </a:r>
            </a:p>
          </p:txBody>
        </p:sp>
      </p:grp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609600" y="381000"/>
            <a:ext cx="7924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Ghana’s Decline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81000" y="914400"/>
            <a:ext cx="8229600" cy="1569660"/>
          </a:xfrm>
          <a:prstGeom prst="rect">
            <a:avLst/>
          </a:prstGeom>
          <a:solidFill>
            <a:srgbClr val="E2F4FE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spcAft>
                <a:spcPct val="5000"/>
              </a:spcAft>
            </a:pPr>
            <a:r>
              <a:rPr lang="en-US" sz="2400" dirty="0"/>
              <a:t>After Ghana’s decline, no one kingdom controlled trans-Saharan trade. In the 1230s, the empire of Mali rose to power on the same territory. Mali expanded to the Atlantic Ocean and became a wealthy and sophisticated empire.</a:t>
            </a:r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304800" y="2590800"/>
            <a:ext cx="4038600" cy="3886200"/>
            <a:chOff x="288" y="2166"/>
            <a:chExt cx="2448" cy="1338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288" y="2400"/>
              <a:ext cx="2448" cy="1104"/>
            </a:xfrm>
            <a:prstGeom prst="rect">
              <a:avLst/>
            </a:prstGeom>
            <a:solidFill>
              <a:srgbClr val="FEE8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0"/>
                </a:spcAft>
                <a:buFontTx/>
                <a:buChar char="•"/>
              </a:pPr>
              <a:r>
                <a:rPr lang="en-US" sz="2400" dirty="0"/>
                <a:t>Founders of Mali, </a:t>
              </a:r>
              <a:r>
                <a:rPr lang="en-US" sz="2400" dirty="0" err="1"/>
                <a:t>Malinke</a:t>
              </a:r>
              <a:r>
                <a:rPr lang="en-US" sz="2400" dirty="0"/>
                <a:t> had been active in Ghana’s gold trade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0"/>
                </a:spcAft>
                <a:buFontTx/>
                <a:buChar char="•"/>
              </a:pPr>
              <a:r>
                <a:rPr lang="en-US" sz="2400" dirty="0"/>
                <a:t>1230, grew frustrated with policies of neighboring peoples, rose up to conquer them; became leading power in West Africa</a:t>
              </a:r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288" y="2166"/>
              <a:ext cx="2448" cy="234"/>
            </a:xfrm>
            <a:prstGeom prst="rect">
              <a:avLst/>
            </a:prstGeom>
            <a:solidFill>
              <a:srgbClr val="FEE8E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50000"/>
                </a:spcAft>
              </a:pPr>
              <a:r>
                <a:rPr lang="en-US" sz="3200" b="1" i="1" dirty="0"/>
                <a:t>Rise of Mali</a:t>
              </a:r>
            </a:p>
          </p:txBody>
        </p:sp>
      </p:grp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609600" y="228600"/>
            <a:ext cx="7924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Mali Empire</a:t>
            </a:r>
          </a:p>
        </p:txBody>
      </p: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4495800" y="2590800"/>
            <a:ext cx="4038600" cy="3733800"/>
            <a:chOff x="288" y="2166"/>
            <a:chExt cx="2448" cy="1508"/>
          </a:xfrm>
        </p:grpSpPr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288" y="2400"/>
              <a:ext cx="2448" cy="1274"/>
            </a:xfrm>
            <a:prstGeom prst="rect">
              <a:avLst/>
            </a:prstGeom>
            <a:solidFill>
              <a:srgbClr val="FEE8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0"/>
                </a:spcAft>
                <a:buFontTx/>
                <a:buChar char="•"/>
              </a:pPr>
              <a:r>
                <a:rPr lang="en-US" sz="2400" dirty="0"/>
                <a:t>Leader of Mali’s rise to power, king named </a:t>
              </a:r>
              <a:r>
                <a:rPr lang="en-US" sz="2400" b="1" dirty="0" err="1"/>
                <a:t>Sundiata</a:t>
              </a:r>
              <a:endParaRPr lang="en-US" sz="2400" b="1" dirty="0"/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0"/>
                </a:spcAft>
                <a:buFontTx/>
                <a:buChar char="•"/>
              </a:pPr>
              <a:r>
                <a:rPr lang="en-US" sz="2400" dirty="0"/>
                <a:t>After conquest, </a:t>
              </a:r>
              <a:r>
                <a:rPr lang="en-US" sz="2400" dirty="0" err="1"/>
                <a:t>Sundiata</a:t>
              </a:r>
              <a:r>
                <a:rPr lang="en-US" sz="2400" dirty="0"/>
                <a:t> ruled 25 years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0"/>
                </a:spcAft>
                <a:buFontTx/>
                <a:buChar char="•"/>
              </a:pPr>
              <a:r>
                <a:rPr lang="en-US" sz="2400" dirty="0"/>
                <a:t>Story of reign, accomplishments told in epic, also called </a:t>
              </a:r>
              <a:r>
                <a:rPr lang="en-US" sz="2400" b="1" i="1" dirty="0" err="1"/>
                <a:t>Sundiata</a:t>
              </a:r>
              <a:endParaRPr lang="en-US" sz="2400" b="1" i="1" dirty="0"/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88" y="2166"/>
              <a:ext cx="2448" cy="234"/>
            </a:xfrm>
            <a:prstGeom prst="rect">
              <a:avLst/>
            </a:prstGeom>
            <a:solidFill>
              <a:srgbClr val="FEE8E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50000"/>
                </a:spcAft>
              </a:pPr>
              <a:r>
                <a:rPr lang="en-US" sz="3200" b="1" i="1" dirty="0" err="1"/>
                <a:t>Sundiata</a:t>
              </a:r>
              <a:r>
                <a:rPr lang="en-US" b="1" i="1" dirty="0"/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457200" y="227013"/>
            <a:ext cx="8229600" cy="839787"/>
          </a:xfrm>
        </p:spPr>
        <p:txBody>
          <a:bodyPr/>
          <a:lstStyle/>
          <a:p>
            <a:pPr algn="ctr"/>
            <a:r>
              <a:rPr lang="en-US" b="1" dirty="0" smtClean="0"/>
              <a:t>Oral  History/tradition</a:t>
            </a:r>
            <a:endParaRPr lang="en-US" b="1" dirty="0"/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3429000" y="1371600"/>
            <a:ext cx="5486400" cy="5181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 "Listen then sons of Mali, children of the black people, listen to my word, for I am going to tell you of </a:t>
            </a:r>
            <a:r>
              <a:rPr lang="en-US" b="1" dirty="0" err="1" smtClean="0"/>
              <a:t>Sundiata</a:t>
            </a:r>
            <a:r>
              <a:rPr lang="en-US" b="1" dirty="0" smtClean="0"/>
              <a:t>, the father of the Bright Country, of the </a:t>
            </a:r>
            <a:r>
              <a:rPr lang="en-US" b="1" dirty="0" smtClean="0">
                <a:solidFill>
                  <a:srgbClr val="FF0000"/>
                </a:solidFill>
              </a:rPr>
              <a:t>savanna</a:t>
            </a:r>
            <a:r>
              <a:rPr lang="en-US" b="1" dirty="0" smtClean="0"/>
              <a:t> land, the ancestor of those who draw the bow, the master of a hundred vanquished kings.“</a:t>
            </a:r>
          </a:p>
          <a:p>
            <a:pPr>
              <a:buNone/>
            </a:pPr>
            <a:r>
              <a:rPr lang="en-US" dirty="0" smtClean="0"/>
              <a:t>    </a:t>
            </a:r>
            <a:br>
              <a:rPr lang="en-US" dirty="0" smtClean="0"/>
            </a:br>
            <a:r>
              <a:rPr lang="en-US" dirty="0" smtClean="0"/>
              <a:t>13th century account handed down orally and delivered in 1960 by Mali </a:t>
            </a:r>
            <a:r>
              <a:rPr lang="en-US" dirty="0" err="1" smtClean="0"/>
              <a:t>griot</a:t>
            </a:r>
            <a:r>
              <a:rPr lang="en-US" dirty="0" smtClean="0"/>
              <a:t>, </a:t>
            </a:r>
            <a:r>
              <a:rPr lang="en-US" dirty="0" err="1" smtClean="0"/>
              <a:t>Djeli</a:t>
            </a:r>
            <a:r>
              <a:rPr lang="en-US" dirty="0" smtClean="0"/>
              <a:t> </a:t>
            </a:r>
            <a:r>
              <a:rPr lang="en-US" dirty="0" err="1" smtClean="0"/>
              <a:t>Mamdoudou</a:t>
            </a:r>
            <a:r>
              <a:rPr lang="en-US" dirty="0" smtClean="0"/>
              <a:t> </a:t>
            </a:r>
            <a:r>
              <a:rPr lang="en-US" dirty="0" err="1" smtClean="0"/>
              <a:t>Kouyate</a:t>
            </a:r>
            <a:r>
              <a:rPr lang="en-US" dirty="0" smtClean="0"/>
              <a:t>, master in the art of eloquence.</a:t>
            </a:r>
          </a:p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71600"/>
            <a:ext cx="3293939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09600" y="914400"/>
            <a:ext cx="8077200" cy="830997"/>
          </a:xfrm>
          <a:prstGeom prst="rect">
            <a:avLst/>
          </a:prstGeom>
          <a:solidFill>
            <a:srgbClr val="FEE8EA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0000"/>
              </a:lnSpc>
              <a:spcBef>
                <a:spcPct val="10000"/>
              </a:spcBef>
              <a:spcAft>
                <a:spcPct val="5000"/>
              </a:spcAft>
            </a:pPr>
            <a:r>
              <a:rPr lang="en-US" sz="2400" b="1" dirty="0" smtClean="0">
                <a:solidFill>
                  <a:srgbClr val="FF0000"/>
                </a:solidFill>
              </a:rPr>
              <a:t>Mansa Musa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came to power in 1307. During </a:t>
            </a:r>
            <a:r>
              <a:rPr lang="en-US" sz="2400" dirty="0"/>
              <a:t>his reign, Mali’s territory expanded and </a:t>
            </a:r>
            <a:r>
              <a:rPr lang="en-US" sz="2400" dirty="0" smtClean="0"/>
              <a:t>its population grew.</a:t>
            </a:r>
            <a:endParaRPr lang="en-US" sz="24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33400" y="1924050"/>
            <a:ext cx="3886200" cy="4019550"/>
            <a:chOff x="384" y="624"/>
            <a:chExt cx="1632" cy="3120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384" y="960"/>
              <a:ext cx="1632" cy="2784"/>
            </a:xfrm>
            <a:prstGeom prst="rect">
              <a:avLst/>
            </a:prstGeom>
            <a:solidFill>
              <a:srgbClr val="B8D9E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174625" indent="-174625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r>
                <a:rPr lang="en-US"/>
                <a:t>During Musa’s reign, Mali grew wealthier than ever</a:t>
              </a:r>
            </a:p>
            <a:p>
              <a:pPr marL="174625" indent="-174625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endParaRPr lang="en-US" sz="1000"/>
            </a:p>
            <a:p>
              <a:pPr marL="174625" indent="-174625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r>
                <a:rPr lang="en-US"/>
                <a:t>Much wealth came from taxation of gold-salt trade</a:t>
              </a:r>
            </a:p>
            <a:p>
              <a:pPr marL="174625" indent="-174625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endParaRPr lang="en-US" sz="1000"/>
            </a:p>
            <a:p>
              <a:pPr marL="174625" indent="-174625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r>
                <a:rPr lang="en-US"/>
                <a:t>Mali kept order along Saharan trade routes by using large army</a:t>
              </a:r>
            </a:p>
            <a:p>
              <a:pPr marL="174625" indent="-174625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endParaRPr lang="en-US" sz="1000"/>
            </a:p>
            <a:p>
              <a:pPr marL="174625" indent="-174625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r>
                <a:rPr lang="en-US"/>
                <a:t>Army also kept life in Mali relatively peaceful</a:t>
              </a: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384" y="624"/>
              <a:ext cx="1632" cy="336"/>
            </a:xfrm>
            <a:prstGeom prst="rect">
              <a:avLst/>
            </a:prstGeom>
            <a:solidFill>
              <a:srgbClr val="B8D9E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</a:pPr>
              <a:r>
                <a:rPr lang="en-US" sz="2400" b="1" i="1"/>
                <a:t>Growing Wealth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724400" y="1924050"/>
            <a:ext cx="3886200" cy="4019550"/>
            <a:chOff x="384" y="624"/>
            <a:chExt cx="1632" cy="3120"/>
          </a:xfrm>
        </p:grpSpPr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84" y="960"/>
              <a:ext cx="1632" cy="2784"/>
            </a:xfrm>
            <a:prstGeom prst="rect">
              <a:avLst/>
            </a:prstGeom>
            <a:solidFill>
              <a:srgbClr val="80B3D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231775" indent="-231775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r>
                <a:rPr lang="en-US"/>
                <a:t>Mansa Musa devout Muslim</a:t>
              </a:r>
            </a:p>
            <a:p>
              <a:pPr marL="231775" indent="-231775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endParaRPr lang="en-US" sz="1000"/>
            </a:p>
            <a:p>
              <a:pPr marL="231775" indent="-231775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r>
                <a:rPr lang="en-US"/>
                <a:t>Introduced into West Africa by Muslim traders in Ghana, Islam did not take hold initially</a:t>
              </a:r>
            </a:p>
            <a:p>
              <a:pPr marL="231775" indent="-231775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endParaRPr lang="en-US" sz="1000"/>
            </a:p>
            <a:p>
              <a:pPr marL="231775" indent="-231775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r>
                <a:rPr lang="en-US"/>
                <a:t>In Mali, Islam became powerful influence, especially among ruling class</a:t>
              </a:r>
            </a:p>
            <a:p>
              <a:pPr marL="231775" indent="-231775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endParaRPr lang="en-US" sz="1000"/>
            </a:p>
            <a:p>
              <a:pPr marL="231775" indent="-231775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r>
                <a:rPr lang="en-US"/>
                <a:t>1324, Musa set out on hajj, pilgrimage to Mecca</a:t>
              </a: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384" y="624"/>
              <a:ext cx="1632" cy="336"/>
            </a:xfrm>
            <a:prstGeom prst="rect">
              <a:avLst/>
            </a:prstGeom>
            <a:solidFill>
              <a:srgbClr val="80B3D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</a:pPr>
              <a:r>
                <a:rPr lang="en-US" sz="2400" b="1" i="1"/>
                <a:t>Islam in Mali</a:t>
              </a:r>
            </a:p>
          </p:txBody>
        </p:sp>
      </p:grp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09600" y="228600"/>
            <a:ext cx="7924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Mansa Musa</a:t>
            </a:r>
          </a:p>
        </p:txBody>
      </p:sp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057400"/>
            <a:ext cx="8077200" cy="394340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533400" y="914400"/>
            <a:ext cx="8229600" cy="830997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0" hangingPunct="0">
              <a:lnSpc>
                <a:spcPct val="100000"/>
              </a:lnSpc>
              <a:spcBef>
                <a:spcPct val="0"/>
              </a:spcBef>
              <a:spcAft>
                <a:spcPct val="5000"/>
              </a:spcAft>
            </a:pPr>
            <a:r>
              <a:rPr lang="en-US" sz="2400" dirty="0"/>
              <a:t>Mali reached its height in the 1300s under the reign of a </a:t>
            </a:r>
            <a:r>
              <a:rPr lang="en-US" sz="2400" b="1" i="1" dirty="0" err="1">
                <a:solidFill>
                  <a:srgbClr val="FF0000"/>
                </a:solidFill>
              </a:rPr>
              <a:t>mansa</a:t>
            </a:r>
            <a:r>
              <a:rPr lang="en-US" sz="2400" dirty="0"/>
              <a:t>, or king, named Musa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28600" y="990600"/>
            <a:ext cx="8686800" cy="1752600"/>
          </a:xfrm>
          <a:prstGeom prst="rect">
            <a:avLst/>
          </a:prstGeom>
          <a:solidFill>
            <a:srgbClr val="E2F4FE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233363" indent="-233363">
              <a:lnSpc>
                <a:spcPct val="10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2000" dirty="0"/>
              <a:t>Musa and entourage impressed people with their lavish clothing, generous gifts</a:t>
            </a:r>
          </a:p>
          <a:p>
            <a:pPr marL="233363" indent="-233363">
              <a:lnSpc>
                <a:spcPct val="10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2000" dirty="0"/>
              <a:t>Trip to Mecca led to great changes in Mali</a:t>
            </a:r>
          </a:p>
          <a:p>
            <a:pPr marL="233363" indent="-233363">
              <a:lnSpc>
                <a:spcPct val="10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2000" dirty="0"/>
              <a:t>Returning to kingdom, Musa brought artists, architects who designed beautiful mosques; also built schools, libraries where people could study </a:t>
            </a:r>
            <a:r>
              <a:rPr lang="en-US" sz="2000" dirty="0" err="1"/>
              <a:t>Qu’ran</a:t>
            </a:r>
            <a:r>
              <a:rPr lang="en-US" sz="2000" dirty="0"/>
              <a:t>, other Islamic writings</a:t>
            </a: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457200" y="2971800"/>
            <a:ext cx="4038600" cy="3225800"/>
            <a:chOff x="288" y="2166"/>
            <a:chExt cx="2448" cy="1338"/>
          </a:xfrm>
        </p:grpSpPr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288" y="2400"/>
              <a:ext cx="2448" cy="1104"/>
            </a:xfrm>
            <a:prstGeom prst="rect">
              <a:avLst/>
            </a:prstGeom>
            <a:solidFill>
              <a:srgbClr val="80B3D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30000"/>
                </a:spcAft>
                <a:buFontTx/>
                <a:buChar char="•"/>
              </a:pPr>
              <a:r>
                <a:rPr lang="en-US" sz="2000" dirty="0"/>
                <a:t>Musa’s hajj brought Mali to attention of Europe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30000"/>
                </a:spcAft>
                <a:buFontTx/>
                <a:buChar char="•"/>
              </a:pPr>
              <a:r>
                <a:rPr lang="en-US" sz="2000" dirty="0"/>
                <a:t>Mali began to appear on European maps for first time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30000"/>
                </a:spcAft>
                <a:buFontTx/>
                <a:buChar char="•"/>
              </a:pPr>
              <a:r>
                <a:rPr lang="en-US" sz="2000" dirty="0"/>
                <a:t>Within a century, Europeans began to search West Africa for source of Mali’s riches</a:t>
              </a:r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288" y="2166"/>
              <a:ext cx="2448" cy="234"/>
            </a:xfrm>
            <a:prstGeom prst="rect">
              <a:avLst/>
            </a:prstGeom>
            <a:solidFill>
              <a:srgbClr val="80B3D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30000"/>
                </a:spcAft>
              </a:pPr>
              <a:r>
                <a:rPr lang="en-US" sz="2400" b="1" i="1"/>
                <a:t>Effects Outside Africa</a:t>
              </a:r>
            </a:p>
          </p:txBody>
        </p:sp>
      </p:grp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5105400" y="2743200"/>
            <a:ext cx="3733800" cy="3886200"/>
            <a:chOff x="288" y="2166"/>
            <a:chExt cx="2448" cy="1338"/>
          </a:xfrm>
        </p:grpSpPr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288" y="2400"/>
              <a:ext cx="2448" cy="1104"/>
            </a:xfrm>
            <a:prstGeom prst="rect">
              <a:avLst/>
            </a:prstGeom>
            <a:solidFill>
              <a:srgbClr val="F296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30000"/>
                </a:spcAft>
                <a:buFontTx/>
                <a:buChar char="•"/>
              </a:pPr>
              <a:r>
                <a:rPr lang="en-US" sz="2000" dirty="0"/>
                <a:t>Rulers following Musa not as strong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30000"/>
                </a:spcAft>
                <a:buFontTx/>
                <a:buChar char="•"/>
              </a:pPr>
              <a:r>
                <a:rPr lang="en-US" sz="2000" dirty="0"/>
                <a:t>Several peoples broke away, set up independent kingdoms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30000"/>
                </a:spcAft>
                <a:buFontTx/>
                <a:buChar char="•"/>
              </a:pPr>
              <a:r>
                <a:rPr lang="en-US" sz="2000" dirty="0"/>
                <a:t>Mali also invaded from outside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30000"/>
                </a:spcAft>
                <a:buFontTx/>
                <a:buChar char="•"/>
              </a:pPr>
              <a:r>
                <a:rPr lang="en-US" sz="2000" dirty="0"/>
                <a:t>Among invaders, </a:t>
              </a:r>
              <a:r>
                <a:rPr lang="en-US" sz="2000" dirty="0" err="1"/>
                <a:t>Tuareg</a:t>
              </a:r>
              <a:endParaRPr lang="en-US" sz="2000" dirty="0"/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30000"/>
                </a:spcAft>
                <a:buFontTx/>
                <a:buChar char="•"/>
              </a:pPr>
              <a:r>
                <a:rPr lang="en-US" sz="2000" dirty="0"/>
                <a:t>1433, captured Timbuktu, a blow from which Mali never recovered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288" y="2166"/>
              <a:ext cx="2448" cy="234"/>
            </a:xfrm>
            <a:prstGeom prst="rect">
              <a:avLst/>
            </a:prstGeom>
            <a:solidFill>
              <a:srgbClr val="F296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30000"/>
                </a:spcAft>
              </a:pPr>
              <a:r>
                <a:rPr lang="en-US" sz="2400" b="1" i="1" dirty="0"/>
                <a:t>Decline of Mali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30000"/>
                </a:spcAft>
              </a:pPr>
              <a:endParaRPr lang="en-US" sz="2400" b="1" i="1" dirty="0"/>
            </a:p>
          </p:txBody>
        </p:sp>
      </p:grp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533400" y="304800"/>
            <a:ext cx="7924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Pilgrimage to 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Mecca (Hajj)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819400"/>
            <a:ext cx="4746869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819400"/>
            <a:ext cx="3828169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0" y="2743200"/>
            <a:ext cx="5029200" cy="3733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Mansa Musa</a:t>
            </a:r>
          </a:p>
          <a:p>
            <a:pPr algn="ctr"/>
            <a:r>
              <a:rPr lang="en-US" sz="5400" b="1" dirty="0" err="1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Maii</a:t>
            </a:r>
            <a:endParaRPr lang="en-US" sz="5400" b="1" dirty="0" smtClean="0">
              <a:solidFill>
                <a:schemeClr val="accent6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Muslim</a:t>
            </a:r>
          </a:p>
          <a:p>
            <a:pPr algn="ctr"/>
            <a:r>
              <a:rPr lang="en-US" sz="5400" b="1" dirty="0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Salt &amp; Gold</a:t>
            </a:r>
            <a:endParaRPr lang="en-US" sz="5400" b="1" dirty="0">
              <a:solidFill>
                <a:schemeClr val="accent6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Kingdoms of east  Africa</a:t>
            </a:r>
            <a:endParaRPr lang="en-US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Mr. Ott – Global History &amp; Geography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0"/>
            <a:ext cx="84582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+mj-lt"/>
              </a:rPr>
              <a:t>AIM: </a:t>
            </a:r>
            <a:r>
              <a:rPr lang="en-US" sz="2800" b="1" dirty="0" smtClean="0">
                <a:latin typeface="+mj-lt"/>
              </a:rPr>
              <a:t>What was the driving force behind the success of the East African Empire of Axum?</a:t>
            </a:r>
            <a:br>
              <a:rPr lang="en-US" sz="2800" b="1" dirty="0" smtClean="0">
                <a:latin typeface="+mj-lt"/>
              </a:rPr>
            </a:br>
            <a:r>
              <a:rPr lang="en-US" sz="1200" b="1" dirty="0" smtClean="0">
                <a:latin typeface="+mj-lt"/>
              </a:rPr>
              <a:t> </a:t>
            </a:r>
            <a:endParaRPr lang="en-US" sz="2800" dirty="0" smtClean="0">
              <a:latin typeface="+mj-lt"/>
            </a:endParaRPr>
          </a:p>
          <a:p>
            <a:r>
              <a:rPr lang="en-US" sz="2800" b="1" dirty="0" smtClean="0">
                <a:solidFill>
                  <a:srgbClr val="FF0000"/>
                </a:solidFill>
                <a:latin typeface="+mj-lt"/>
              </a:rPr>
              <a:t>Do Now: </a:t>
            </a:r>
            <a:r>
              <a:rPr lang="en-US" sz="2800" b="1" dirty="0" smtClean="0">
                <a:latin typeface="+mj-lt"/>
              </a:rPr>
              <a:t>What made the Empires of West Africa possible?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38100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AKSUM – Ethiopia </a:t>
            </a:r>
            <a:endParaRPr 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Ancient Aksum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609600" y="1524000"/>
            <a:ext cx="8077200" cy="44424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1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0" y="227013"/>
            <a:ext cx="9144000" cy="763587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Are the Kingdoms Located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>
            <a:spLocks noGrp="1"/>
          </p:cNvSpPr>
          <p:nvPr>
            <p:ph sz="half" idx="1"/>
          </p:nvPr>
        </p:nvSpPr>
        <p:spPr>
          <a:xfrm>
            <a:off x="152400" y="1524000"/>
            <a:ext cx="4038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African Continent</a:t>
            </a:r>
          </a:p>
          <a:p>
            <a:r>
              <a:rPr lang="en-US" dirty="0" smtClean="0"/>
              <a:t>Eastern Africa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Aksum Empire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Located South </a:t>
            </a:r>
            <a:br>
              <a:rPr lang="en-US" dirty="0" smtClean="0">
                <a:solidFill>
                  <a:srgbClr val="C00000"/>
                </a:solidFill>
              </a:rPr>
            </a:br>
            <a:r>
              <a:rPr lang="en-US" dirty="0" smtClean="0">
                <a:solidFill>
                  <a:srgbClr val="C00000"/>
                </a:solidFill>
              </a:rPr>
              <a:t>of Egypt 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Next to Red Sea</a:t>
            </a:r>
            <a:endParaRPr lang="en-US" dirty="0"/>
          </a:p>
          <a:p>
            <a:pPr lvl="1"/>
            <a:endParaRPr lang="en-US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     Why is the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Geography 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(Location)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     important?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1371600"/>
            <a:ext cx="53340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1371600"/>
            <a:ext cx="5334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 11"/>
          <p:cNvSpPr/>
          <p:nvPr/>
        </p:nvSpPr>
        <p:spPr>
          <a:xfrm>
            <a:off x="6477000" y="2057400"/>
            <a:ext cx="2133600" cy="1752600"/>
          </a:xfrm>
          <a:prstGeom prst="ellipse">
            <a:avLst/>
          </a:prstGeom>
          <a:noFill/>
          <a:ln w="57150" cap="rnd" cmpd="sng" algn="ctr">
            <a:solidFill>
              <a:srgbClr val="FF0000"/>
            </a:solidFill>
            <a:prstDash val="solid"/>
          </a:ln>
          <a:effectLst/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257800" y="1447800"/>
            <a:ext cx="261430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Control </a:t>
            </a:r>
            <a:br>
              <a:rPr lang="en-US" sz="54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54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Red Sea </a:t>
            </a:r>
            <a:br>
              <a:rPr lang="en-US" sz="54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en-US" sz="54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Trade</a:t>
            </a:r>
            <a:endParaRPr lang="en-US" sz="54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6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5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371600"/>
            <a:ext cx="8458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spcAft>
                <a:spcPct val="50000"/>
              </a:spcAft>
            </a:pPr>
            <a:r>
              <a:rPr lang="en-US" sz="3200" dirty="0" smtClean="0"/>
              <a:t>The growth of trade led to the development of wealthy kingdoms and city-states in East Africa.</a:t>
            </a:r>
            <a:endParaRPr lang="en-US" sz="3200" dirty="0"/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4724400" y="1524000"/>
            <a:ext cx="4038600" cy="4800600"/>
            <a:chOff x="288" y="2166"/>
            <a:chExt cx="2448" cy="1338"/>
          </a:xfrm>
        </p:grpSpPr>
        <p:sp>
          <p:nvSpPr>
            <p:cNvPr id="4" name="Text Box 5"/>
            <p:cNvSpPr txBox="1">
              <a:spLocks noChangeArrowheads="1"/>
            </p:cNvSpPr>
            <p:nvPr/>
          </p:nvSpPr>
          <p:spPr bwMode="auto">
            <a:xfrm>
              <a:off x="288" y="2400"/>
              <a:ext cx="2448" cy="1104"/>
            </a:xfrm>
            <a:prstGeom prst="rect">
              <a:avLst/>
            </a:prstGeom>
            <a:solidFill>
              <a:srgbClr val="FEE8E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40000"/>
                </a:spcAft>
                <a:buFontTx/>
                <a:buChar char="•"/>
              </a:pPr>
              <a:r>
                <a:rPr lang="en-US" sz="2000" dirty="0"/>
                <a:t>People of Aksum descended from African farmers, as well as </a:t>
              </a:r>
              <a:r>
                <a:rPr lang="en-US" sz="2000" dirty="0">
                  <a:solidFill>
                    <a:srgbClr val="FF0000"/>
                  </a:solidFill>
                </a:rPr>
                <a:t>migrants</a:t>
              </a:r>
              <a:r>
                <a:rPr lang="en-US" sz="2000" dirty="0"/>
                <a:t> from Middle East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40000"/>
                </a:spcAft>
                <a:buFontTx/>
                <a:buChar char="•"/>
              </a:pPr>
              <a:r>
                <a:rPr lang="en-US" sz="2000" dirty="0"/>
                <a:t>By AD 100, Aksum was wealthy trading kingdom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r>
                <a:rPr lang="en-US" sz="2000" dirty="0" smtClean="0"/>
                <a:t>Over time, Aksum became not only wealthy trading kingdom, but also strong military power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5000"/>
                </a:spcAft>
                <a:buFontTx/>
                <a:buChar char="•"/>
              </a:pPr>
              <a:r>
                <a:rPr lang="en-US" sz="2000" dirty="0" smtClean="0"/>
                <a:t>Reached </a:t>
              </a:r>
              <a:r>
                <a:rPr lang="en-US" sz="2000" dirty="0" smtClean="0">
                  <a:solidFill>
                    <a:srgbClr val="FF0000"/>
                  </a:solidFill>
                </a:rPr>
                <a:t>Height in 300’s AD/CE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5" name="Text Box 6"/>
            <p:cNvSpPr txBox="1">
              <a:spLocks noChangeArrowheads="1"/>
            </p:cNvSpPr>
            <p:nvPr/>
          </p:nvSpPr>
          <p:spPr bwMode="auto">
            <a:xfrm>
              <a:off x="288" y="2166"/>
              <a:ext cx="2448" cy="234"/>
            </a:xfrm>
            <a:prstGeom prst="rect">
              <a:avLst/>
            </a:prstGeom>
            <a:solidFill>
              <a:srgbClr val="FEE8E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40000"/>
                </a:spcAft>
              </a:pPr>
              <a:r>
                <a:rPr lang="en-US" sz="3600" b="1" i="1" dirty="0"/>
                <a:t>The Rise of Aksum</a:t>
              </a:r>
            </a:p>
          </p:txBody>
        </p:sp>
      </p:grpSp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533400" y="2514600"/>
            <a:ext cx="4038600" cy="3810000"/>
            <a:chOff x="288" y="2166"/>
            <a:chExt cx="2448" cy="1338"/>
          </a:xfrm>
        </p:grpSpPr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288" y="2400"/>
              <a:ext cx="2448" cy="1104"/>
            </a:xfrm>
            <a:prstGeom prst="rect">
              <a:avLst/>
            </a:prstGeom>
            <a:solidFill>
              <a:srgbClr val="FEE8E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40000"/>
                </a:spcAft>
                <a:buFontTx/>
                <a:buChar char="•"/>
              </a:pPr>
              <a:r>
                <a:rPr lang="en-US" sz="2000" dirty="0"/>
                <a:t>Geographic location provided advantages: well suited for agriculture; Red Sea </a:t>
              </a:r>
              <a:r>
                <a:rPr lang="en-US" sz="2000" dirty="0">
                  <a:solidFill>
                    <a:srgbClr val="C00000"/>
                  </a:solidFill>
                </a:rPr>
                <a:t>proximity</a:t>
              </a:r>
              <a:r>
                <a:rPr lang="en-US" sz="2000" dirty="0"/>
                <a:t> ideal for trade, access to Indian Ocean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40000"/>
                </a:spcAft>
                <a:buFontTx/>
                <a:buChar char="•"/>
              </a:pPr>
              <a:r>
                <a:rPr lang="en-US" sz="2000" dirty="0"/>
                <a:t>Seaport attracted merchants from African interior, Mediterranean region, Egypt, Arabia, Persia, </a:t>
              </a:r>
              <a:r>
                <a:rPr lang="en-US" sz="2000" dirty="0" smtClean="0"/>
                <a:t>India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40000"/>
                </a:spcAft>
                <a:buFontTx/>
                <a:buChar char="•"/>
              </a:pPr>
              <a:endParaRPr lang="en-US" sz="1800" dirty="0"/>
            </a:p>
          </p:txBody>
        </p: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288" y="2166"/>
              <a:ext cx="2448" cy="234"/>
            </a:xfrm>
            <a:prstGeom prst="rect">
              <a:avLst/>
            </a:prstGeom>
            <a:solidFill>
              <a:srgbClr val="FEE8EA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40000"/>
                </a:spcAft>
              </a:pPr>
              <a:r>
                <a:rPr lang="en-US" sz="2800" b="1" i="1" dirty="0"/>
                <a:t>Geographic Advantages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3400" y="381000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AKSUM</a:t>
            </a:r>
            <a:endParaRPr 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408" y="1447800"/>
            <a:ext cx="3979391" cy="51213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57200" y="1295400"/>
            <a:ext cx="8229600" cy="1729704"/>
          </a:xfrm>
          <a:prstGeom prst="rect">
            <a:avLst/>
          </a:prstGeom>
          <a:solidFill>
            <a:srgbClr val="E2F4FE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33363" indent="-233363">
              <a:lnSpc>
                <a:spcPct val="10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900" dirty="0"/>
              <a:t>African-Arab heritage, trade connections gave Aksum diverse culture</a:t>
            </a:r>
          </a:p>
          <a:p>
            <a:pPr marL="233363" indent="-233363">
              <a:lnSpc>
                <a:spcPct val="10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900" dirty="0"/>
              <a:t>Merchants who came to Aksum brought new ideas as well as goods</a:t>
            </a:r>
          </a:p>
          <a:p>
            <a:pPr marL="233363" indent="-233363">
              <a:lnSpc>
                <a:spcPct val="10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900" dirty="0"/>
              <a:t>Among new ideas, beliefs in 300s, Christianity</a:t>
            </a:r>
          </a:p>
          <a:p>
            <a:pPr marL="233363" indent="-233363">
              <a:lnSpc>
                <a:spcPct val="10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900" dirty="0"/>
              <a:t>King </a:t>
            </a:r>
            <a:r>
              <a:rPr lang="en-US" sz="1900" dirty="0" err="1"/>
              <a:t>Ezana</a:t>
            </a:r>
            <a:r>
              <a:rPr lang="en-US" sz="1900" dirty="0"/>
              <a:t> converted, made Christianity official religion of Aksum</a:t>
            </a:r>
          </a:p>
          <a:p>
            <a:pPr marL="233363" indent="-233363">
              <a:lnSpc>
                <a:spcPct val="100000"/>
              </a:lnSpc>
              <a:spcBef>
                <a:spcPct val="0"/>
              </a:spcBef>
              <a:spcAft>
                <a:spcPct val="15000"/>
              </a:spcAft>
              <a:buFontTx/>
              <a:buChar char="•"/>
            </a:pPr>
            <a:r>
              <a:rPr lang="en-US" sz="1900" dirty="0"/>
              <a:t>Recorded that he would </a:t>
            </a:r>
            <a:r>
              <a:rPr lang="en-US" sz="1900" i="1" dirty="0"/>
              <a:t>“rule the people with righteousness and justice…”</a:t>
            </a:r>
            <a:endParaRPr lang="en-US" i="1" dirty="0"/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457200" y="3124200"/>
            <a:ext cx="4038600" cy="2820126"/>
            <a:chOff x="288" y="2079"/>
            <a:chExt cx="2448" cy="1425"/>
          </a:xfrm>
        </p:grpSpPr>
        <p:sp>
          <p:nvSpPr>
            <p:cNvPr id="4" name="Text Box 4"/>
            <p:cNvSpPr txBox="1">
              <a:spLocks noChangeArrowheads="1"/>
            </p:cNvSpPr>
            <p:nvPr/>
          </p:nvSpPr>
          <p:spPr bwMode="auto">
            <a:xfrm>
              <a:off x="288" y="2400"/>
              <a:ext cx="2448" cy="1104"/>
            </a:xfrm>
            <a:prstGeom prst="rect">
              <a:avLst/>
            </a:prstGeom>
            <a:solidFill>
              <a:srgbClr val="80B3D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•"/>
              </a:pPr>
              <a:r>
                <a:rPr lang="en-US" dirty="0"/>
                <a:t>Historians know about statement because it was inscribed on stone monument, called a </a:t>
              </a:r>
              <a:r>
                <a:rPr lang="en-US" i="1" dirty="0" err="1"/>
                <a:t>stela</a:t>
              </a:r>
              <a:endParaRPr lang="en-US" i="1" dirty="0"/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•"/>
              </a:pPr>
              <a:r>
                <a:rPr lang="en-US" dirty="0" err="1"/>
                <a:t>Stelae</a:t>
              </a:r>
              <a:r>
                <a:rPr lang="en-US" dirty="0"/>
                <a:t> often inscribed with records of important events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•"/>
              </a:pPr>
              <a:r>
                <a:rPr lang="en-US" dirty="0"/>
                <a:t>Inscriptions provide examples of </a:t>
              </a:r>
              <a:r>
                <a:rPr lang="en-US" b="1" dirty="0" err="1"/>
                <a:t>Ge’ez</a:t>
              </a:r>
              <a:r>
                <a:rPr lang="en-US" dirty="0"/>
                <a:t>, Aksum’s language</a:t>
              </a:r>
              <a:endParaRPr lang="en-US" sz="2000" dirty="0"/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288" y="2079"/>
              <a:ext cx="2448" cy="321"/>
            </a:xfrm>
            <a:prstGeom prst="rect">
              <a:avLst/>
            </a:prstGeom>
            <a:solidFill>
              <a:srgbClr val="80B3D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i="1" dirty="0"/>
                <a:t>Language Preserved</a:t>
              </a:r>
            </a:p>
          </p:txBody>
        </p:sp>
      </p:grpSp>
      <p:grpSp>
        <p:nvGrpSpPr>
          <p:cNvPr id="6" name="Group 6"/>
          <p:cNvGrpSpPr>
            <a:grpSpLocks/>
          </p:cNvGrpSpPr>
          <p:nvPr/>
        </p:nvGrpSpPr>
        <p:grpSpPr bwMode="auto">
          <a:xfrm>
            <a:off x="4572000" y="3124200"/>
            <a:ext cx="4038600" cy="2895600"/>
            <a:chOff x="288" y="2166"/>
            <a:chExt cx="2448" cy="1338"/>
          </a:xfrm>
        </p:grpSpPr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288" y="2400"/>
              <a:ext cx="2448" cy="1104"/>
            </a:xfrm>
            <a:prstGeom prst="rect">
              <a:avLst/>
            </a:prstGeom>
            <a:solidFill>
              <a:srgbClr val="F296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•"/>
              </a:pPr>
              <a:r>
                <a:rPr lang="en-US" dirty="0" err="1"/>
                <a:t>Ge’ez</a:t>
              </a:r>
              <a:r>
                <a:rPr lang="en-US" dirty="0"/>
                <a:t> one of first written languages developed in Africa, basis of written language used in Ethiopia today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•"/>
              </a:pPr>
              <a:r>
                <a:rPr lang="en-US" dirty="0"/>
                <a:t>Aksum also first African kingdom south of Sahara to mint own coins</a:t>
              </a:r>
            </a:p>
            <a:p>
              <a:pPr marL="228600" indent="-2286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•"/>
              </a:pPr>
              <a:r>
                <a:rPr lang="en-US" dirty="0"/>
                <a:t>Merchants found it practical to use coins because of thriving trade</a:t>
              </a:r>
              <a:endParaRPr lang="en-US" sz="2000" dirty="0"/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288" y="2166"/>
              <a:ext cx="2448" cy="234"/>
            </a:xfrm>
            <a:prstGeom prst="rect">
              <a:avLst/>
            </a:prstGeom>
            <a:solidFill>
              <a:srgbClr val="F29699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i="1" dirty="0"/>
                <a:t>Coins Minted</a:t>
              </a:r>
            </a:p>
            <a:p>
              <a:pPr algn="ctr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400" b="1" i="1" dirty="0"/>
            </a:p>
          </p:txBody>
        </p:sp>
      </p:grp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609600" y="381000"/>
            <a:ext cx="7924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8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Culture of Aksum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9600" y="381000"/>
            <a:ext cx="7924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4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Decline of Aksum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228600" y="1447800"/>
            <a:ext cx="3581400" cy="35814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31775" marR="0" lvl="0" indent="-231775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shade val="1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Muslim Invaders </a:t>
            </a:r>
          </a:p>
          <a:p>
            <a:pPr marL="231775" marR="0" lvl="0" indent="-231775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1000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shade val="1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600s, Aksum began to decline, partly because of arrival of Muslim invaders</a:t>
            </a:r>
          </a:p>
          <a:p>
            <a:pPr marL="341313" indent="-333375">
              <a:spcBef>
                <a:spcPct val="0"/>
              </a:spcBef>
              <a:spcAft>
                <a:spcPct val="10000"/>
              </a:spcAft>
              <a:buFont typeface="Arial"/>
              <a:buChar char="–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shade val="1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600s, 700s Muslim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accent6">
                    <a:shade val="1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shade val="1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invaders conquered parts of East, North Africa</a:t>
            </a:r>
          </a:p>
          <a:p>
            <a:pPr marL="341313" indent="-333375">
              <a:spcBef>
                <a:spcPct val="0"/>
              </a:spcBef>
              <a:spcAft>
                <a:spcPct val="10000"/>
              </a:spcAft>
              <a:buFont typeface="Arial"/>
              <a:buChar char="–"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shade val="1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Aksum itself was never conquered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1447800"/>
            <a:ext cx="4933950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28600" y="5105400"/>
            <a:ext cx="8686800" cy="113877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31775" lvl="0" indent="-231775">
              <a:spcBef>
                <a:spcPct val="0"/>
              </a:spcBef>
              <a:spcAft>
                <a:spcPct val="10000"/>
              </a:spcAft>
              <a:defRPr/>
            </a:pPr>
            <a:r>
              <a:rPr lang="en-US" sz="2000" dirty="0" smtClean="0">
                <a:solidFill>
                  <a:srgbClr val="E8B7B7">
                    <a:shade val="10000"/>
                  </a:srgbClr>
                </a:solidFill>
                <a:latin typeface="Cambria"/>
              </a:rPr>
              <a:t>    </a:t>
            </a:r>
            <a:r>
              <a:rPr lang="en-US" sz="2400" b="1" dirty="0" smtClean="0">
                <a:solidFill>
                  <a:srgbClr val="E8B7B7">
                    <a:shade val="10000"/>
                  </a:srgbClr>
                </a:solidFill>
                <a:latin typeface="Cambria"/>
              </a:rPr>
              <a:t>Nearby areas became Muslim; Christian Aksum isolated  cut off from trade  -</a:t>
            </a:r>
            <a:r>
              <a:rPr lang="en-US" sz="2000" dirty="0" smtClean="0">
                <a:solidFill>
                  <a:srgbClr val="E8B7B7">
                    <a:shade val="10000"/>
                  </a:srgbClr>
                </a:solidFill>
                <a:latin typeface="Cambria"/>
              </a:rPr>
              <a:t>Aksum people eventually retreated inland, settled in what is now northern Ethiopia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esentation for report on count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E47E7E"/>
      </a:hlink>
      <a:folHlink>
        <a:srgbClr val="C84447"/>
      </a:folHlink>
    </a:clrScheme>
    <a:fontScheme name="Office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spDef>
      <a:spPr>
        <a:solidFill>
          <a:schemeClr val="accent3"/>
        </a:solidFill>
        <a:ln w="25400" cap="rnd" cmpd="sng" algn="ctr">
          <a:noFill/>
          <a:prstDash val="solid"/>
        </a:ln>
        <a:effectLst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for report on country</Template>
  <TotalTime>0</TotalTime>
  <Words>1268</Words>
  <Application>Microsoft Office PowerPoint</Application>
  <PresentationFormat>On-screen Show (4:3)</PresentationFormat>
  <Paragraphs>166</Paragraphs>
  <Slides>16</Slides>
  <Notes>10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Presentation for report on country</vt:lpstr>
      <vt:lpstr>The Empires of West &amp; East Africa</vt:lpstr>
      <vt:lpstr>The Kingdoms of West Africa</vt:lpstr>
      <vt:lpstr>Where Are the Kingdoms Located</vt:lpstr>
      <vt:lpstr> Empire of Ghana</vt:lpstr>
      <vt:lpstr>How did The Kings of ghana  become so wealthy?</vt:lpstr>
      <vt:lpstr>Slide 6</vt:lpstr>
      <vt:lpstr>Slide 7</vt:lpstr>
      <vt:lpstr>Oral  History/tradition</vt:lpstr>
      <vt:lpstr>Slide 9</vt:lpstr>
      <vt:lpstr>Slide 10</vt:lpstr>
      <vt:lpstr>The Kingdoms of east  Africa</vt:lpstr>
      <vt:lpstr>Slide 12</vt:lpstr>
      <vt:lpstr>Where Are the Kingdoms Located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2010-02-01T01:23:00Z</dcterms:created>
  <dcterms:modified xsi:type="dcterms:W3CDTF">2015-04-14T00:44:52Z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TC101659601033</vt:lpwstr>
  </property>
</Properties>
</file>